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2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3.xml" ContentType="application/vnd.openxmlformats-officedocument.presentationml.notesSlide+xml"/>
  <Override PartName="/ppt/tags/tag44.xml" ContentType="application/vnd.openxmlformats-officedocument.presentationml.tags+xml"/>
  <Override PartName="/ppt/notesSlides/notesSlide24.xml" ContentType="application/vnd.openxmlformats-officedocument.presentationml.notesSlide+xml"/>
  <Override PartName="/ppt/tags/tag45.xml" ContentType="application/vnd.openxmlformats-officedocument.presentationml.tags+xml"/>
  <Override PartName="/ppt/notesSlides/notesSlide25.xml" ContentType="application/vnd.openxmlformats-officedocument.presentationml.notesSlide+xml"/>
  <Override PartName="/ppt/tags/tag46.xml" ContentType="application/vnd.openxmlformats-officedocument.presentationml.tags+xml"/>
  <Override PartName="/ppt/notesSlides/notesSlide26.xml" ContentType="application/vnd.openxmlformats-officedocument.presentationml.notesSlide+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tags/tag50.xml" ContentType="application/vnd.openxmlformats-officedocument.presentationml.tags+xml"/>
  <Override PartName="/ppt/notesSlides/notesSlide30.xml" ContentType="application/vnd.openxmlformats-officedocument.presentationml.notesSlide+xml"/>
  <Override PartName="/ppt/tags/tag51.xml" ContentType="application/vnd.openxmlformats-officedocument.presentationml.tags+xml"/>
  <Override PartName="/ppt/notesSlides/notesSlide31.xml" ContentType="application/vnd.openxmlformats-officedocument.presentationml.notesSlide+xml"/>
  <Override PartName="/ppt/tags/tag52.xml" ContentType="application/vnd.openxmlformats-officedocument.presentationml.tags+xml"/>
  <Override PartName="/ppt/notesSlides/notesSlide32.xml" ContentType="application/vnd.openxmlformats-officedocument.presentationml.notesSlide+xml"/>
  <Override PartName="/ppt/tags/tag53.xml" ContentType="application/vnd.openxmlformats-officedocument.presentationml.tags+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notesSlides/notesSlide3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3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256" r:id="rId2"/>
    <p:sldId id="8593" r:id="rId3"/>
    <p:sldId id="8594" r:id="rId4"/>
    <p:sldId id="8595" r:id="rId5"/>
    <p:sldId id="10504" r:id="rId6"/>
    <p:sldId id="10127" r:id="rId7"/>
    <p:sldId id="10137" r:id="rId8"/>
    <p:sldId id="10455" r:id="rId9"/>
    <p:sldId id="10506" r:id="rId10"/>
    <p:sldId id="10507" r:id="rId11"/>
    <p:sldId id="10456" r:id="rId12"/>
    <p:sldId id="10457" r:id="rId13"/>
    <p:sldId id="10458" r:id="rId14"/>
    <p:sldId id="10459" r:id="rId15"/>
    <p:sldId id="10460" r:id="rId16"/>
    <p:sldId id="10500" r:id="rId17"/>
    <p:sldId id="10505" r:id="rId18"/>
    <p:sldId id="10501" r:id="rId19"/>
    <p:sldId id="10502" r:id="rId20"/>
    <p:sldId id="10503" r:id="rId21"/>
    <p:sldId id="8910" r:id="rId22"/>
    <p:sldId id="10412" r:id="rId23"/>
    <p:sldId id="10413" r:id="rId24"/>
    <p:sldId id="10521" r:id="rId25"/>
    <p:sldId id="10519" r:id="rId26"/>
    <p:sldId id="10522" r:id="rId27"/>
    <p:sldId id="10520" r:id="rId28"/>
    <p:sldId id="10508" r:id="rId29"/>
    <p:sldId id="10440" r:id="rId30"/>
    <p:sldId id="10441" r:id="rId31"/>
    <p:sldId id="10442" r:id="rId32"/>
    <p:sldId id="10510" r:id="rId33"/>
    <p:sldId id="10443" r:id="rId34"/>
    <p:sldId id="10444" r:id="rId35"/>
    <p:sldId id="10445" r:id="rId36"/>
    <p:sldId id="9785" r:id="rId37"/>
    <p:sldId id="10515" r:id="rId38"/>
    <p:sldId id="10512" r:id="rId39"/>
    <p:sldId id="10513" r:id="rId40"/>
    <p:sldId id="10514" r:id="rId41"/>
    <p:sldId id="10518" r:id="rId42"/>
    <p:sldId id="10517" r:id="rId43"/>
    <p:sldId id="8664" r:id="rId44"/>
    <p:sldId id="8899" r:id="rId4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706"/>
    <p:restoredTop sz="94677"/>
  </p:normalViewPr>
  <p:slideViewPr>
    <p:cSldViewPr snapToGrid="0" snapToObjects="1">
      <p:cViewPr>
        <p:scale>
          <a:sx n="71" d="100"/>
          <a:sy n="71" d="100"/>
        </p:scale>
        <p:origin x="69"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9175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0381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6776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80240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81377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90831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091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7237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1320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65656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585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04381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35527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74629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03784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0662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6894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42817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45526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40703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72898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17912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04920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18191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58924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53425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01700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69801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318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28450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27897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9042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3034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212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373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pic>
        <p:nvPicPr>
          <p:cNvPr id="42" name="图片 41">
            <a:extLst>
              <a:ext uri="{FF2B5EF4-FFF2-40B4-BE49-F238E27FC236}">
                <a16:creationId xmlns:a16="http://schemas.microsoft.com/office/drawing/2014/main" id="{FC824893-606A-448B-9065-61EDD215B99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54952" y="220395"/>
            <a:ext cx="2540131" cy="812842"/>
          </a:xfrm>
          <a:prstGeom prst="rect">
            <a:avLst/>
          </a:prstGeom>
        </p:spPr>
      </p:pic>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t>‹#›</a:t>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t>4/13/2022</a:t>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t>‹#›</a:t>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p>
          <a:p>
            <a:pPr lvl="0"/>
            <a:r>
              <a:rPr lang="zh-CN" altLang="en-US" dirty="0"/>
              <a:t>点击此处添加副标题</a:t>
            </a:r>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pic>
        <p:nvPicPr>
          <p:cNvPr id="5" name="图片 4">
            <a:extLst>
              <a:ext uri="{FF2B5EF4-FFF2-40B4-BE49-F238E27FC236}">
                <a16:creationId xmlns:a16="http://schemas.microsoft.com/office/drawing/2014/main" id="{A122FB5D-C223-43A9-8AE5-9B94E8661EAF}"/>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354952" y="220395"/>
            <a:ext cx="2540131" cy="8128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3.xml"/><Relationship Id="rId7" Type="http://schemas.openxmlformats.org/officeDocument/2006/relationships/image" Target="../media/image11.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3.bin"/><Relationship Id="rId5" Type="http://schemas.openxmlformats.org/officeDocument/2006/relationships/notesSlide" Target="../notesSlides/notesSlide6.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hyperlink" Target="https://arxiv.org/pdf/1508.01991.pdf" TargetMode="External"/><Relationship Id="rId3" Type="http://schemas.openxmlformats.org/officeDocument/2006/relationships/tags" Target="../tags/tag15.xml"/><Relationship Id="rId7" Type="http://schemas.openxmlformats.org/officeDocument/2006/relationships/image" Target="../media/image11.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3.bin"/><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17.xml"/><Relationship Id="rId7" Type="http://schemas.openxmlformats.org/officeDocument/2006/relationships/oleObject" Target="../embeddings/oleObject3.bin"/><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notesSlide" Target="../notesSlides/notesSlide8.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9.xml"/><Relationship Id="rId7" Type="http://schemas.openxmlformats.org/officeDocument/2006/relationships/image" Target="../media/image11.emf"/><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3.bin"/><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1.xml"/><Relationship Id="rId7" Type="http://schemas.openxmlformats.org/officeDocument/2006/relationships/image" Target="../media/image11.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oleObject" Target="../embeddings/oleObject3.bin"/><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3.xml"/><Relationship Id="rId7" Type="http://schemas.openxmlformats.org/officeDocument/2006/relationships/image" Target="../media/image11.emf"/><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oleObject" Target="../embeddings/oleObject3.bin"/><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5.xml"/><Relationship Id="rId7" Type="http://schemas.openxmlformats.org/officeDocument/2006/relationships/image" Target="../media/image11.emf"/><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oleObject" Target="../embeddings/oleObject3.bin"/><Relationship Id="rId5" Type="http://schemas.openxmlformats.org/officeDocument/2006/relationships/notesSlide" Target="../notesSlides/notesSlide12.xml"/><Relationship Id="rId10" Type="http://schemas.openxmlformats.org/officeDocument/2006/relationships/image" Target="../media/image27.png"/><Relationship Id="rId4" Type="http://schemas.openxmlformats.org/officeDocument/2006/relationships/slideLayout" Target="../slideLayouts/slideLayout2.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7.xml"/><Relationship Id="rId7" Type="http://schemas.openxmlformats.org/officeDocument/2006/relationships/image" Target="../media/image11.emf"/><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oleObject" Target="../embeddings/oleObject3.bin"/><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1.emf"/><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oleObject" Target="../embeddings/oleObject3.bin"/><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PaddlePaddle/PaddleNLP" TargetMode="External"/><Relationship Id="rId3" Type="http://schemas.openxmlformats.org/officeDocument/2006/relationships/tags" Target="../tags/tag31.xml"/><Relationship Id="rId7" Type="http://schemas.openxmlformats.org/officeDocument/2006/relationships/image" Target="../media/image11.emf"/><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hyperlink" Target="https://github.com/PaddlePaddle/ERNI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8.bin"/><Relationship Id="rId3" Type="http://schemas.openxmlformats.org/officeDocument/2006/relationships/slideLayout" Target="../slideLayouts/slideLayout2.xml"/><Relationship Id="rId7" Type="http://schemas.openxmlformats.org/officeDocument/2006/relationships/image" Target="../media/image30.wmf"/><Relationship Id="rId12" Type="http://schemas.openxmlformats.org/officeDocument/2006/relationships/oleObject" Target="../embeddings/oleObject7.bin"/><Relationship Id="rId2" Type="http://schemas.openxmlformats.org/officeDocument/2006/relationships/tags" Target="../tags/tag33.xml"/><Relationship Id="rId1" Type="http://schemas.openxmlformats.org/officeDocument/2006/relationships/vmlDrawing" Target="../drawings/vmlDrawing16.vml"/><Relationship Id="rId6" Type="http://schemas.openxmlformats.org/officeDocument/2006/relationships/oleObject" Target="../embeddings/oleObject4.bin"/><Relationship Id="rId11" Type="http://schemas.openxmlformats.org/officeDocument/2006/relationships/image" Target="../media/image32.wmf"/><Relationship Id="rId5" Type="http://schemas.openxmlformats.org/officeDocument/2006/relationships/image" Target="../media/image34.png"/><Relationship Id="rId15" Type="http://schemas.openxmlformats.org/officeDocument/2006/relationships/oleObject" Target="../embeddings/oleObject9.bin"/><Relationship Id="rId10" Type="http://schemas.openxmlformats.org/officeDocument/2006/relationships/oleObject" Target="../embeddings/oleObject6.bin"/><Relationship Id="rId4" Type="http://schemas.openxmlformats.org/officeDocument/2006/relationships/notesSlide" Target="../notesSlides/notesSlide17.xml"/><Relationship Id="rId9" Type="http://schemas.openxmlformats.org/officeDocument/2006/relationships/image" Target="../media/image31.wmf"/><Relationship Id="rId14" Type="http://schemas.openxmlformats.org/officeDocument/2006/relationships/image" Target="../media/image33.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7.xml"/><Relationship Id="rId7" Type="http://schemas.openxmlformats.org/officeDocument/2006/relationships/image" Target="../media/image11.emf"/><Relationship Id="rId2" Type="http://schemas.openxmlformats.org/officeDocument/2006/relationships/tags" Target="../tags/tag36.xml"/><Relationship Id="rId1" Type="http://schemas.openxmlformats.org/officeDocument/2006/relationships/vmlDrawing" Target="../drawings/vmlDrawing17.vml"/><Relationship Id="rId6" Type="http://schemas.openxmlformats.org/officeDocument/2006/relationships/oleObject" Target="../embeddings/oleObject3.bin"/><Relationship Id="rId5" Type="http://schemas.openxmlformats.org/officeDocument/2006/relationships/notesSlide" Target="../notesSlides/notesSlide20.xml"/><Relationship Id="rId4" Type="http://schemas.openxmlformats.org/officeDocument/2006/relationships/slideLayout" Target="../slideLayouts/slideLayout2.xml"/><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1.emf"/><Relationship Id="rId2" Type="http://schemas.openxmlformats.org/officeDocument/2006/relationships/tags" Target="../tags/tag38.xml"/><Relationship Id="rId1" Type="http://schemas.openxmlformats.org/officeDocument/2006/relationships/vmlDrawing" Target="../drawings/vmlDrawing18.vml"/><Relationship Id="rId6" Type="http://schemas.openxmlformats.org/officeDocument/2006/relationships/oleObject" Target="../embeddings/oleObject3.bin"/><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1.emf"/><Relationship Id="rId2" Type="http://schemas.openxmlformats.org/officeDocument/2006/relationships/tags" Target="../tags/tag40.xml"/><Relationship Id="rId1" Type="http://schemas.openxmlformats.org/officeDocument/2006/relationships/vmlDrawing" Target="../drawings/vmlDrawing19.vml"/><Relationship Id="rId6" Type="http://schemas.openxmlformats.org/officeDocument/2006/relationships/oleObject" Target="../embeddings/oleObject3.bin"/><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1.emf"/><Relationship Id="rId2" Type="http://schemas.openxmlformats.org/officeDocument/2006/relationships/tags" Target="../tags/tag42.xml"/><Relationship Id="rId1" Type="http://schemas.openxmlformats.org/officeDocument/2006/relationships/vmlDrawing" Target="../drawings/vmlDrawing20.vml"/><Relationship Id="rId6" Type="http://schemas.openxmlformats.org/officeDocument/2006/relationships/oleObject" Target="../embeddings/oleObject3.bin"/><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41.jp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57.xml"/><Relationship Id="rId7" Type="http://schemas.openxmlformats.org/officeDocument/2006/relationships/image" Target="../media/image11.emf"/><Relationship Id="rId2" Type="http://schemas.openxmlformats.org/officeDocument/2006/relationships/tags" Target="../tags/tag56.xml"/><Relationship Id="rId1" Type="http://schemas.openxmlformats.org/officeDocument/2006/relationships/vmlDrawing" Target="../drawings/vmlDrawing21.vml"/><Relationship Id="rId6" Type="http://schemas.openxmlformats.org/officeDocument/2006/relationships/oleObject" Target="../embeddings/oleObject1.bin"/><Relationship Id="rId5" Type="http://schemas.openxmlformats.org/officeDocument/2006/relationships/notesSlide" Target="../notesSlides/notesSlide36.xml"/><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1.emf"/><Relationship Id="rId2" Type="http://schemas.openxmlformats.org/officeDocument/2006/relationships/tags" Target="../tags/tag58.xml"/><Relationship Id="rId1" Type="http://schemas.openxmlformats.org/officeDocument/2006/relationships/vmlDrawing" Target="../drawings/vmlDrawing22.vml"/><Relationship Id="rId6" Type="http://schemas.openxmlformats.org/officeDocument/2006/relationships/oleObject" Target="../embeddings/oleObject2.bin"/><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3.xml"/><Relationship Id="rId7" Type="http://schemas.openxmlformats.org/officeDocument/2006/relationships/image" Target="../media/image11.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1.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1.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1.xml"/><Relationship Id="rId7" Type="http://schemas.openxmlformats.org/officeDocument/2006/relationships/image" Target="../media/image11.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530895" y="1122045"/>
            <a:ext cx="4552091" cy="2387600"/>
          </a:xfrm>
          <a:prstGeom prst="rect">
            <a:avLst/>
          </a:prstGeom>
        </p:spPr>
        <p:txBody>
          <a:bodyPr>
            <a:normAutofit/>
          </a:bodyPr>
          <a:lstStyle/>
          <a:p>
            <a:pPr algn="l">
              <a:defRPr sz="4100">
                <a:solidFill>
                  <a:srgbClr val="C00000"/>
                </a:solidFill>
              </a:defRPr>
            </a:pPr>
            <a:r>
              <a:rPr lang="zh-CN" altLang="en-US" sz="3800" dirty="0">
                <a:ea typeface="宋体" panose="02010600030101010101" pitchFamily="2" charset="-122"/>
                <a:sym typeface="+mn-ea"/>
              </a:rPr>
              <a:t>产品评论观点提取</a:t>
            </a:r>
            <a:r>
              <a:rPr lang="en-US" altLang="zh-CN" sz="3800" dirty="0">
                <a:ea typeface="宋体" panose="02010600030101010101" pitchFamily="2" charset="-122"/>
                <a:sym typeface="+mn-ea"/>
              </a:rPr>
              <a:t>2</a:t>
            </a:r>
            <a:br>
              <a:rPr lang="en-US" altLang="zh-CN" sz="3800" dirty="0">
                <a:solidFill>
                  <a:srgbClr val="C00000"/>
                </a:solidFill>
                <a:ea typeface="宋体" panose="02010600030101010101" pitchFamily="2" charset="-122"/>
                <a:sym typeface="+mn-ea"/>
              </a:rPr>
            </a:b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p>
          <a:p>
            <a:pPr algn="l">
              <a:defRPr sz="1800"/>
            </a:pPr>
            <a:r>
              <a:rPr dirty="0"/>
              <a:t>20</a:t>
            </a:r>
            <a:r>
              <a:rPr lang="en-US" dirty="0"/>
              <a:t>22</a:t>
            </a:r>
            <a:r>
              <a:rPr dirty="0"/>
              <a:t>.</a:t>
            </a:r>
            <a:r>
              <a:rPr lang="en-US" altLang="zh-CN" dirty="0"/>
              <a:t>4</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14"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429624"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CRF</a:t>
            </a:r>
            <a:r>
              <a:rPr lang="zh-CN" altLang="en-US" sz="1800" dirty="0">
                <a:ea typeface="宋体" panose="02010600030101010101" pitchFamily="2" charset="-122"/>
                <a:sym typeface="+mn-ea"/>
              </a:rPr>
              <a:t>特征函数的参数：</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句子</a:t>
            </a:r>
            <a:r>
              <a:rPr lang="en-US" altLang="zh-CN" sz="1800" dirty="0">
                <a:ea typeface="宋体" panose="02010600030101010101" pitchFamily="2" charset="-122"/>
                <a:sym typeface="+mn-ea"/>
              </a:rPr>
              <a:t>s</a:t>
            </a:r>
            <a:r>
              <a:rPr lang="zh-CN" altLang="en-US" sz="1800" dirty="0">
                <a:ea typeface="宋体" panose="02010600030101010101" pitchFamily="2" charset="-122"/>
                <a:sym typeface="+mn-ea"/>
              </a:rPr>
              <a:t>（就是我们要标注词性的句子）</a:t>
            </a:r>
          </a:p>
          <a:p>
            <a:pPr marL="0" indent="0">
              <a:lnSpc>
                <a:spcPct val="150000"/>
              </a:lnSpc>
              <a:buNone/>
            </a:pPr>
            <a:r>
              <a:rPr lang="en-US" altLang="zh-CN" sz="1800" dirty="0" err="1">
                <a:ea typeface="宋体" panose="02010600030101010101" pitchFamily="2" charset="-122"/>
                <a:sym typeface="+mn-ea"/>
              </a:rPr>
              <a:t>i</a:t>
            </a:r>
            <a:r>
              <a:rPr lang="zh-CN" altLang="en-US" sz="1800" dirty="0">
                <a:ea typeface="宋体" panose="02010600030101010101" pitchFamily="2" charset="-122"/>
                <a:sym typeface="+mn-ea"/>
              </a:rPr>
              <a:t>，用来表示句子</a:t>
            </a:r>
            <a:r>
              <a:rPr lang="en-US" altLang="zh-CN" sz="1800" dirty="0">
                <a:ea typeface="宋体" panose="02010600030101010101" pitchFamily="2" charset="-122"/>
                <a:sym typeface="+mn-ea"/>
              </a:rPr>
              <a:t>s</a:t>
            </a:r>
            <a:r>
              <a:rPr lang="zh-CN" altLang="en-US" sz="1800" dirty="0">
                <a:ea typeface="宋体" panose="02010600030101010101" pitchFamily="2" charset="-122"/>
                <a:sym typeface="+mn-ea"/>
              </a:rPr>
              <a:t>中第</a:t>
            </a:r>
            <a:r>
              <a:rPr lang="en-US" altLang="zh-CN" sz="1800" dirty="0" err="1">
                <a:ea typeface="宋体" panose="02010600030101010101" pitchFamily="2" charset="-122"/>
                <a:sym typeface="+mn-ea"/>
              </a:rPr>
              <a:t>i</a:t>
            </a:r>
            <a:r>
              <a:rPr lang="zh-CN" altLang="en-US" sz="1800" dirty="0">
                <a:ea typeface="宋体" panose="02010600030101010101" pitchFamily="2" charset="-122"/>
                <a:sym typeface="+mn-ea"/>
              </a:rPr>
              <a:t>个单词</a:t>
            </a:r>
          </a:p>
          <a:p>
            <a:pPr marL="0" indent="0">
              <a:lnSpc>
                <a:spcPct val="150000"/>
              </a:lnSpc>
              <a:buNone/>
            </a:pPr>
            <a:r>
              <a:rPr lang="en-US" altLang="zh-CN" sz="1800" dirty="0">
                <a:ea typeface="宋体" panose="02010600030101010101" pitchFamily="2" charset="-122"/>
                <a:sym typeface="+mn-ea"/>
              </a:rPr>
              <a:t>l</a:t>
            </a:r>
            <a:r>
              <a:rPr lang="en-US" altLang="zh-CN" sz="1400" dirty="0">
                <a:ea typeface="宋体" panose="02010600030101010101" pitchFamily="2" charset="-122"/>
                <a:sym typeface="+mn-ea"/>
              </a:rPr>
              <a:t>i</a:t>
            </a:r>
            <a:r>
              <a:rPr lang="zh-CN" altLang="en-US" sz="1800" dirty="0">
                <a:ea typeface="宋体" panose="02010600030101010101" pitchFamily="2" charset="-122"/>
                <a:sym typeface="+mn-ea"/>
              </a:rPr>
              <a:t>，表示要评分的标注序列给第</a:t>
            </a:r>
            <a:r>
              <a:rPr lang="en-US" altLang="zh-CN" sz="1800" dirty="0" err="1">
                <a:ea typeface="宋体" panose="02010600030101010101" pitchFamily="2" charset="-122"/>
                <a:sym typeface="+mn-ea"/>
              </a:rPr>
              <a:t>i</a:t>
            </a:r>
            <a:r>
              <a:rPr lang="zh-CN" altLang="en-US" sz="1800" dirty="0">
                <a:ea typeface="宋体" panose="02010600030101010101" pitchFamily="2" charset="-122"/>
                <a:sym typeface="+mn-ea"/>
              </a:rPr>
              <a:t>个单词标注的词性</a:t>
            </a:r>
          </a:p>
          <a:p>
            <a:pPr marL="0" indent="0">
              <a:lnSpc>
                <a:spcPct val="150000"/>
              </a:lnSpc>
              <a:buNone/>
            </a:pPr>
            <a:r>
              <a:rPr lang="en-US" altLang="zh-CN" sz="1800" dirty="0">
                <a:ea typeface="宋体" panose="02010600030101010101" pitchFamily="2" charset="-122"/>
                <a:sym typeface="+mn-ea"/>
              </a:rPr>
              <a:t>l</a:t>
            </a:r>
            <a:r>
              <a:rPr lang="en-US" altLang="zh-CN" sz="1400" dirty="0">
                <a:ea typeface="宋体" panose="02010600030101010101" pitchFamily="2" charset="-122"/>
                <a:sym typeface="+mn-ea"/>
              </a:rPr>
              <a:t>i-1</a:t>
            </a:r>
            <a:r>
              <a:rPr lang="zh-CN" altLang="en-US" sz="1800" dirty="0">
                <a:ea typeface="宋体" panose="02010600030101010101" pitchFamily="2" charset="-122"/>
                <a:sym typeface="+mn-ea"/>
              </a:rPr>
              <a:t>，表示要评分的标注序列给第</a:t>
            </a:r>
            <a:r>
              <a:rPr lang="en-US" altLang="zh-CN" sz="1800" dirty="0">
                <a:ea typeface="宋体" panose="02010600030101010101" pitchFamily="2" charset="-122"/>
                <a:sym typeface="+mn-ea"/>
              </a:rPr>
              <a:t>i-1</a:t>
            </a:r>
            <a:r>
              <a:rPr lang="zh-CN" altLang="en-US" sz="1800" dirty="0">
                <a:ea typeface="宋体" panose="02010600030101010101" pitchFamily="2" charset="-122"/>
                <a:sym typeface="+mn-ea"/>
              </a:rPr>
              <a:t>个单词标注的词性</a:t>
            </a: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特征函数的输出值是</a:t>
            </a:r>
            <a:r>
              <a:rPr lang="en-US" altLang="zh-CN" sz="1800" dirty="0">
                <a:ea typeface="宋体" panose="02010600030101010101" pitchFamily="2" charset="-122"/>
                <a:sym typeface="+mn-ea"/>
              </a:rPr>
              <a:t>0</a:t>
            </a:r>
            <a:r>
              <a:rPr lang="zh-CN" altLang="en-US" sz="1800" dirty="0">
                <a:ea typeface="宋体" panose="02010600030101010101" pitchFamily="2" charset="-122"/>
                <a:sym typeface="+mn-ea"/>
              </a:rPr>
              <a:t>或者</a:t>
            </a:r>
            <a:r>
              <a:rPr lang="en-US" altLang="zh-CN" sz="1800" dirty="0">
                <a:ea typeface="宋体" panose="02010600030101010101" pitchFamily="2" charset="-122"/>
                <a:sym typeface="+mn-ea"/>
              </a:rPr>
              <a:t>1</a:t>
            </a:r>
          </a:p>
          <a:p>
            <a:pPr marL="0" indent="0">
              <a:lnSpc>
                <a:spcPct val="150000"/>
              </a:lnSpc>
              <a:buNone/>
            </a:pPr>
            <a:r>
              <a:rPr lang="en-US" altLang="zh-CN" sz="1800" dirty="0">
                <a:ea typeface="宋体" panose="02010600030101010101" pitchFamily="2" charset="-122"/>
                <a:sym typeface="+mn-ea"/>
              </a:rPr>
              <a:t>0</a:t>
            </a:r>
            <a:r>
              <a:rPr lang="zh-CN" altLang="en-US" sz="1800" dirty="0">
                <a:ea typeface="宋体" panose="02010600030101010101" pitchFamily="2" charset="-122"/>
                <a:sym typeface="+mn-ea"/>
              </a:rPr>
              <a:t>表示要评分的标注序列不符合这个特征</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表示要评分的标注序列符合这个特征</a:t>
            </a:r>
          </a:p>
          <a:p>
            <a:pPr marL="0" indent="0">
              <a:lnSpc>
                <a:spcPct val="150000"/>
              </a:lnSpc>
              <a:buNone/>
            </a:pPr>
            <a:endParaRPr lang="zh-CN" altLang="en-US" sz="1800" dirty="0">
              <a:ea typeface="宋体" panose="02010600030101010101" pitchFamily="2" charset="-122"/>
              <a:sym typeface="+mn-ea"/>
            </a:endParaRPr>
          </a:p>
        </p:txBody>
      </p:sp>
      <p:sp>
        <p:nvSpPr>
          <p:cNvPr id="5" name="Content Placeholder 2">
            <a:extLst>
              <a:ext uri="{FF2B5EF4-FFF2-40B4-BE49-F238E27FC236}">
                <a16:creationId xmlns:a16="http://schemas.microsoft.com/office/drawing/2014/main" id="{89D18BEA-09FA-45F3-9AA4-7574C6053AC8}"/>
              </a:ext>
            </a:extLst>
          </p:cNvPr>
          <p:cNvSpPr txBox="1">
            <a:spLocks noGrp="1"/>
          </p:cNvSpPr>
          <p:nvPr/>
        </p:nvSpPr>
        <p:spPr>
          <a:xfrm>
            <a:off x="6272736" y="1157302"/>
            <a:ext cx="5715134"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使用特征函数集合对</a:t>
            </a:r>
            <a:r>
              <a:rPr lang="en-US" altLang="zh-CN" sz="1800" dirty="0">
                <a:ea typeface="宋体" panose="02010600030101010101" pitchFamily="2" charset="-122"/>
                <a:sym typeface="+mn-ea"/>
              </a:rPr>
              <a:t>L</a:t>
            </a:r>
            <a:r>
              <a:rPr lang="zh-CN" altLang="en-US" sz="1800" dirty="0">
                <a:ea typeface="宋体" panose="02010600030101010101" pitchFamily="2" charset="-122"/>
                <a:sym typeface="+mn-ea"/>
              </a:rPr>
              <a:t>进行评分：</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对每个特征函数    设置一个权重     ，对句子</a:t>
            </a:r>
            <a:r>
              <a:rPr lang="en-US" altLang="zh-CN" sz="1800" dirty="0">
                <a:ea typeface="宋体" panose="02010600030101010101" pitchFamily="2" charset="-122"/>
                <a:sym typeface="+mn-ea"/>
              </a:rPr>
              <a:t>s</a:t>
            </a:r>
            <a:r>
              <a:rPr lang="zh-CN" altLang="en-US" sz="1800" dirty="0">
                <a:ea typeface="宋体" panose="02010600030101010101" pitchFamily="2" charset="-122"/>
                <a:sym typeface="+mn-ea"/>
              </a:rPr>
              <a:t>的标注方式</a:t>
            </a:r>
            <a:r>
              <a:rPr lang="en-US" altLang="zh-CN" sz="1800" dirty="0">
                <a:ea typeface="宋体" panose="02010600030101010101" pitchFamily="2" charset="-122"/>
                <a:sym typeface="+mn-ea"/>
              </a:rPr>
              <a:t>L</a:t>
            </a:r>
            <a:r>
              <a:rPr lang="zh-CN" altLang="en-US" sz="1800" dirty="0">
                <a:ea typeface="宋体" panose="02010600030101010101" pitchFamily="2" charset="-122"/>
                <a:sym typeface="+mn-ea"/>
              </a:rPr>
              <a:t>进行评分：</a:t>
            </a: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使用</a:t>
            </a:r>
            <a:r>
              <a:rPr lang="en-US" altLang="zh-CN" sz="1800" dirty="0">
                <a:ea typeface="宋体" panose="02010600030101010101" pitchFamily="2" charset="-122"/>
                <a:sym typeface="+mn-ea"/>
              </a:rPr>
              <a:t>CRF</a:t>
            </a:r>
            <a:r>
              <a:rPr lang="zh-CN" altLang="en-US" sz="1800" dirty="0">
                <a:ea typeface="宋体" panose="02010600030101010101" pitchFamily="2" charset="-122"/>
                <a:sym typeface="+mn-ea"/>
              </a:rPr>
              <a:t>进行预测：</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Step1</a:t>
            </a:r>
            <a:r>
              <a:rPr lang="zh-CN" altLang="en-US" sz="1800" dirty="0">
                <a:ea typeface="宋体" panose="02010600030101010101" pitchFamily="2" charset="-122"/>
                <a:sym typeface="+mn-ea"/>
              </a:rPr>
              <a:t>，定义一个特征函数集，每个特征函数都以整个句子</a:t>
            </a:r>
            <a:r>
              <a:rPr lang="en-US" altLang="zh-CN" sz="1800" dirty="0">
                <a:ea typeface="宋体" panose="02010600030101010101" pitchFamily="2" charset="-122"/>
                <a:sym typeface="+mn-ea"/>
              </a:rPr>
              <a:t>s</a:t>
            </a:r>
            <a:r>
              <a:rPr lang="zh-CN" altLang="en-US" sz="1800" dirty="0">
                <a:ea typeface="宋体" panose="02010600030101010101" pitchFamily="2" charset="-122"/>
                <a:sym typeface="+mn-ea"/>
              </a:rPr>
              <a:t>，当前位置</a:t>
            </a:r>
            <a:r>
              <a:rPr lang="en-US" altLang="zh-CN" sz="1800" dirty="0" err="1">
                <a:ea typeface="宋体" panose="02010600030101010101" pitchFamily="2" charset="-122"/>
                <a:sym typeface="+mn-ea"/>
              </a:rPr>
              <a:t>i</a:t>
            </a:r>
            <a:r>
              <a:rPr lang="zh-CN" altLang="en-US" sz="1800" dirty="0">
                <a:ea typeface="宋体" panose="02010600030101010101" pitchFamily="2" charset="-122"/>
                <a:sym typeface="+mn-ea"/>
              </a:rPr>
              <a:t>，位置</a:t>
            </a:r>
            <a:r>
              <a:rPr lang="en-US" altLang="zh-CN" sz="1800" dirty="0" err="1">
                <a:ea typeface="宋体" panose="02010600030101010101" pitchFamily="2" charset="-122"/>
                <a:sym typeface="+mn-ea"/>
              </a:rPr>
              <a:t>i</a:t>
            </a:r>
            <a:r>
              <a:rPr lang="zh-CN" altLang="en-US" sz="1800" dirty="0">
                <a:ea typeface="宋体" panose="02010600030101010101" pitchFamily="2" charset="-122"/>
                <a:sym typeface="+mn-ea"/>
              </a:rPr>
              <a:t>和</a:t>
            </a:r>
            <a:r>
              <a:rPr lang="en-US" altLang="zh-CN" sz="1800" dirty="0">
                <a:ea typeface="宋体" panose="02010600030101010101" pitchFamily="2" charset="-122"/>
                <a:sym typeface="+mn-ea"/>
              </a:rPr>
              <a:t>i-1</a:t>
            </a:r>
            <a:r>
              <a:rPr lang="zh-CN" altLang="en-US" sz="1800" dirty="0">
                <a:ea typeface="宋体" panose="02010600030101010101" pitchFamily="2" charset="-122"/>
                <a:sym typeface="+mn-ea"/>
              </a:rPr>
              <a:t>的标签为输入</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Step2</a:t>
            </a:r>
            <a:r>
              <a:rPr lang="zh-CN" altLang="en-US" sz="1800" dirty="0">
                <a:ea typeface="宋体" panose="02010600030101010101" pitchFamily="2" charset="-122"/>
                <a:sym typeface="+mn-ea"/>
              </a:rPr>
              <a:t>，为每一个特征函数赋予一个权重</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Step3</a:t>
            </a:r>
            <a:r>
              <a:rPr lang="zh-CN" altLang="en-US" sz="1800" dirty="0">
                <a:ea typeface="宋体" panose="02010600030101010101" pitchFamily="2" charset="-122"/>
                <a:sym typeface="+mn-ea"/>
              </a:rPr>
              <a:t>，针对每一个标注序列</a:t>
            </a:r>
            <a:r>
              <a:rPr lang="en-US" altLang="zh-CN" sz="1800" dirty="0">
                <a:ea typeface="宋体" panose="02010600030101010101" pitchFamily="2" charset="-122"/>
                <a:sym typeface="+mn-ea"/>
              </a:rPr>
              <a:t>l</a:t>
            </a:r>
            <a:r>
              <a:rPr lang="zh-CN" altLang="en-US" sz="1800" dirty="0">
                <a:ea typeface="宋体" panose="02010600030101010101" pitchFamily="2" charset="-122"/>
                <a:sym typeface="+mn-ea"/>
              </a:rPr>
              <a:t>，对所有的特征函数加权求和，也可以将求和的结果转化为一个概率值</a:t>
            </a: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p:txBody>
      </p:sp>
      <p:pic>
        <p:nvPicPr>
          <p:cNvPr id="4" name="图片 3">
            <a:extLst>
              <a:ext uri="{FF2B5EF4-FFF2-40B4-BE49-F238E27FC236}">
                <a16:creationId xmlns:a16="http://schemas.microsoft.com/office/drawing/2014/main" id="{71C5EF3B-760B-4226-BCCA-1ADDB2D90576}"/>
              </a:ext>
            </a:extLst>
          </p:cNvPr>
          <p:cNvPicPr>
            <a:picLocks noChangeAspect="1"/>
          </p:cNvPicPr>
          <p:nvPr/>
        </p:nvPicPr>
        <p:blipFill>
          <a:blip r:embed="rId8"/>
          <a:stretch>
            <a:fillRect/>
          </a:stretch>
        </p:blipFill>
        <p:spPr>
          <a:xfrm>
            <a:off x="6342904" y="2590242"/>
            <a:ext cx="5053049" cy="514354"/>
          </a:xfrm>
          <a:prstGeom prst="rect">
            <a:avLst/>
          </a:prstGeom>
        </p:spPr>
      </p:pic>
      <p:pic>
        <p:nvPicPr>
          <p:cNvPr id="7" name="图片 6">
            <a:extLst>
              <a:ext uri="{FF2B5EF4-FFF2-40B4-BE49-F238E27FC236}">
                <a16:creationId xmlns:a16="http://schemas.microsoft.com/office/drawing/2014/main" id="{6421E1C3-BC5C-42E3-AED3-AE778BABA4B0}"/>
              </a:ext>
            </a:extLst>
          </p:cNvPr>
          <p:cNvPicPr>
            <a:picLocks noChangeAspect="1"/>
          </p:cNvPicPr>
          <p:nvPr/>
        </p:nvPicPr>
        <p:blipFill>
          <a:blip r:embed="rId9"/>
          <a:stretch>
            <a:fillRect/>
          </a:stretch>
        </p:blipFill>
        <p:spPr>
          <a:xfrm>
            <a:off x="7950573" y="1776403"/>
            <a:ext cx="190501" cy="333377"/>
          </a:xfrm>
          <a:prstGeom prst="rect">
            <a:avLst/>
          </a:prstGeom>
        </p:spPr>
      </p:pic>
      <p:pic>
        <p:nvPicPr>
          <p:cNvPr id="9" name="图片 8">
            <a:extLst>
              <a:ext uri="{FF2B5EF4-FFF2-40B4-BE49-F238E27FC236}">
                <a16:creationId xmlns:a16="http://schemas.microsoft.com/office/drawing/2014/main" id="{DA1FDE0A-F2C6-4F82-A9AF-522957DF6BFA}"/>
              </a:ext>
            </a:extLst>
          </p:cNvPr>
          <p:cNvPicPr>
            <a:picLocks noChangeAspect="1"/>
          </p:cNvPicPr>
          <p:nvPr/>
        </p:nvPicPr>
        <p:blipFill>
          <a:blip r:embed="rId10"/>
          <a:stretch>
            <a:fillRect/>
          </a:stretch>
        </p:blipFill>
        <p:spPr>
          <a:xfrm>
            <a:off x="9544043" y="1850509"/>
            <a:ext cx="190501" cy="252414"/>
          </a:xfrm>
          <a:prstGeom prst="rect">
            <a:avLst/>
          </a:prstGeom>
        </p:spPr>
      </p:pic>
    </p:spTree>
    <p:custDataLst>
      <p:tags r:id="rId2"/>
    </p:custDataLst>
    <p:extLst>
      <p:ext uri="{BB962C8B-B14F-4D97-AF65-F5344CB8AC3E}">
        <p14:creationId xmlns:p14="http://schemas.microsoft.com/office/powerpoint/2010/main" val="29621377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41"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348512"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Bi-LSTM + CRF</a:t>
            </a:r>
            <a:r>
              <a:rPr lang="zh-CN" altLang="en-US" sz="1800" dirty="0">
                <a:solidFill>
                  <a:srgbClr val="FF0000"/>
                </a:solidFill>
                <a:ea typeface="宋体" panose="02010600030101010101" pitchFamily="2" charset="-122"/>
                <a:sym typeface="+mn-ea"/>
              </a:rPr>
              <a:t>使用</a:t>
            </a:r>
            <a:endParaRPr lang="en-US" altLang="zh-CN" sz="1800" dirty="0">
              <a:solidFill>
                <a:srgbClr val="FF0000"/>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Bidirectional LSTM-CRF Models for Sequence Tagging</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2015</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Baidu Research</a:t>
            </a:r>
          </a:p>
          <a:p>
            <a:pPr marL="0" indent="0">
              <a:lnSpc>
                <a:spcPct val="150000"/>
              </a:lnSpc>
              <a:buNone/>
            </a:pPr>
            <a:r>
              <a:rPr lang="en-US" altLang="zh-CN" sz="1800" dirty="0">
                <a:solidFill>
                  <a:schemeClr val="tx1"/>
                </a:solidFill>
                <a:ea typeface="宋体" panose="02010600030101010101" pitchFamily="2" charset="-122"/>
                <a:sym typeface="+mn-ea"/>
              </a:rPr>
              <a:t>NLP</a:t>
            </a:r>
            <a:r>
              <a:rPr lang="zh-CN" altLang="en-US" sz="1800" dirty="0">
                <a:solidFill>
                  <a:schemeClr val="tx1"/>
                </a:solidFill>
                <a:ea typeface="宋体" panose="02010600030101010101" pitchFamily="2" charset="-122"/>
                <a:sym typeface="+mn-ea"/>
              </a:rPr>
              <a:t>序列标注领域近年来最经典的文章</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https://arxiv.org/pdf/1508.01991.pdf</a:t>
            </a:r>
            <a:endParaRPr lang="en-US" altLang="zh-CN" sz="1800" dirty="0">
              <a:solidFill>
                <a:schemeClr val="tx1"/>
              </a:solidFill>
              <a:ea typeface="宋体" panose="02010600030101010101" pitchFamily="2" charset="-122"/>
              <a:sym typeface="+mn-ea"/>
              <a:hlinkClick r:id="rId8">
                <a:extLst>
                  <a:ext uri="{A12FA001-AC4F-418D-AE19-62706E023703}">
                    <ahyp:hlinkClr xmlns:ahyp="http://schemas.microsoft.com/office/drawing/2018/hyperlinkcolor" val="tx"/>
                  </a:ext>
                </a:extLst>
              </a:hlinkClick>
            </a:endParaRPr>
          </a:p>
          <a:p>
            <a:pPr marL="0" indent="0">
              <a:lnSpc>
                <a:spcPct val="150000"/>
              </a:lnSpc>
              <a:buNone/>
            </a:pPr>
            <a:r>
              <a:rPr lang="zh-CN" altLang="en-US" sz="1800" dirty="0">
                <a:solidFill>
                  <a:schemeClr val="tx1"/>
                </a:solidFill>
                <a:ea typeface="宋体" panose="02010600030101010101" pitchFamily="2" charset="-122"/>
                <a:sym typeface="+mn-ea"/>
              </a:rPr>
              <a:t>这里把</a:t>
            </a:r>
            <a:r>
              <a:rPr lang="en-US" altLang="zh-CN" sz="1800" dirty="0">
                <a:solidFill>
                  <a:schemeClr val="tx1"/>
                </a:solidFill>
                <a:ea typeface="宋体" panose="02010600030101010101" pitchFamily="2" charset="-122"/>
                <a:sym typeface="+mn-ea"/>
              </a:rPr>
              <a:t>Bi-LSTM</a:t>
            </a:r>
            <a:r>
              <a:rPr lang="zh-CN" altLang="en-US" sz="1800" dirty="0">
                <a:solidFill>
                  <a:schemeClr val="tx1"/>
                </a:solidFill>
                <a:ea typeface="宋体" panose="02010600030101010101" pitchFamily="2" charset="-122"/>
                <a:sym typeface="+mn-ea"/>
              </a:rPr>
              <a:t>和</a:t>
            </a:r>
            <a:r>
              <a:rPr lang="en-US" altLang="zh-CN" sz="1800" dirty="0">
                <a:solidFill>
                  <a:schemeClr val="tx1"/>
                </a:solidFill>
                <a:ea typeface="宋体" panose="02010600030101010101" pitchFamily="2" charset="-122"/>
                <a:sym typeface="+mn-ea"/>
              </a:rPr>
              <a:t>CRF</a:t>
            </a:r>
            <a:r>
              <a:rPr lang="zh-CN" altLang="en-US" sz="1800" dirty="0">
                <a:solidFill>
                  <a:schemeClr val="tx1"/>
                </a:solidFill>
                <a:ea typeface="宋体" panose="02010600030101010101" pitchFamily="2" charset="-122"/>
                <a:sym typeface="+mn-ea"/>
              </a:rPr>
              <a:t>融合起来，可以结合发射概率和转移概率。</a:t>
            </a:r>
            <a:r>
              <a:rPr lang="en-US" altLang="zh-CN" sz="1800" dirty="0">
                <a:solidFill>
                  <a:schemeClr val="tx1"/>
                </a:solidFill>
                <a:ea typeface="宋体" panose="02010600030101010101" pitchFamily="2" charset="-122"/>
                <a:sym typeface="+mn-ea"/>
              </a:rPr>
              <a:t>Bi-LSTM</a:t>
            </a:r>
            <a:r>
              <a:rPr lang="zh-CN" altLang="en-US" sz="1800" dirty="0">
                <a:solidFill>
                  <a:schemeClr val="tx1"/>
                </a:solidFill>
                <a:ea typeface="宋体" panose="02010600030101010101" pitchFamily="2" charset="-122"/>
                <a:sym typeface="+mn-ea"/>
              </a:rPr>
              <a:t>的输出只有发射概率，尽管发射概率考虑到了上下文，但没有考虑转移概率</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CRF</a:t>
            </a:r>
            <a:r>
              <a:rPr lang="zh-CN" altLang="en-US" sz="1800" dirty="0">
                <a:solidFill>
                  <a:schemeClr val="tx1"/>
                </a:solidFill>
                <a:ea typeface="宋体" panose="02010600030101010101" pitchFamily="2" charset="-122"/>
                <a:sym typeface="+mn-ea"/>
              </a:rPr>
              <a:t>可以考虑转移概率，比如在词性标注</a:t>
            </a:r>
            <a:r>
              <a:rPr lang="en-US" altLang="zh-CN" sz="1800" dirty="0">
                <a:solidFill>
                  <a:schemeClr val="tx1"/>
                </a:solidFill>
                <a:ea typeface="宋体" panose="02010600030101010101" pitchFamily="2" charset="-122"/>
                <a:sym typeface="+mn-ea"/>
              </a:rPr>
              <a:t>BIO</a:t>
            </a:r>
            <a:r>
              <a:rPr lang="zh-CN" altLang="en-US" sz="1800" dirty="0">
                <a:solidFill>
                  <a:schemeClr val="tx1"/>
                </a:solidFill>
                <a:ea typeface="宋体" panose="02010600030101010101" pitchFamily="2" charset="-122"/>
                <a:sym typeface="+mn-ea"/>
              </a:rPr>
              <a:t>规则中，</a:t>
            </a:r>
            <a:r>
              <a:rPr lang="en-US" altLang="zh-CN" sz="1800" dirty="0">
                <a:solidFill>
                  <a:schemeClr val="tx1"/>
                </a:solidFill>
                <a:ea typeface="宋体" panose="02010600030101010101" pitchFamily="2" charset="-122"/>
                <a:sym typeface="+mn-ea"/>
              </a:rPr>
              <a:t>B-BANK</a:t>
            </a:r>
            <a:r>
              <a:rPr lang="zh-CN" altLang="en-US" sz="1800" dirty="0">
                <a:solidFill>
                  <a:schemeClr val="tx1"/>
                </a:solidFill>
                <a:ea typeface="宋体" panose="02010600030101010101" pitchFamily="2" charset="-122"/>
                <a:sym typeface="+mn-ea"/>
              </a:rPr>
              <a:t>后面不会有</a:t>
            </a:r>
            <a:r>
              <a:rPr lang="en-US" altLang="zh-CN" sz="1800" dirty="0">
                <a:solidFill>
                  <a:schemeClr val="tx1"/>
                </a:solidFill>
                <a:ea typeface="宋体" panose="02010600030101010101" pitchFamily="2" charset="-122"/>
                <a:sym typeface="+mn-ea"/>
              </a:rPr>
              <a:t>I-PRODUCT</a:t>
            </a:r>
          </a:p>
          <a:p>
            <a:pPr marL="0" indent="0">
              <a:lnSpc>
                <a:spcPct val="150000"/>
              </a:lnSpc>
              <a:buNone/>
            </a:pPr>
            <a:r>
              <a:rPr lang="en-US" altLang="zh-CN" sz="1800" dirty="0">
                <a:solidFill>
                  <a:schemeClr val="tx1"/>
                </a:solidFill>
                <a:ea typeface="宋体" panose="02010600030101010101" pitchFamily="2" charset="-122"/>
                <a:sym typeface="+mn-ea"/>
              </a:rPr>
              <a:t>Bi-LSTM+CRF</a:t>
            </a:r>
            <a:r>
              <a:rPr lang="zh-CN" altLang="en-US" sz="1800" dirty="0">
                <a:solidFill>
                  <a:schemeClr val="tx1"/>
                </a:solidFill>
                <a:ea typeface="宋体" panose="02010600030101010101" pitchFamily="2" charset="-122"/>
                <a:sym typeface="+mn-ea"/>
              </a:rPr>
              <a:t>：结合发射概率 </a:t>
            </a:r>
            <a:r>
              <a:rPr lang="en-US" altLang="zh-CN" sz="1800" dirty="0">
                <a:solidFill>
                  <a:schemeClr val="tx1"/>
                </a:solidFill>
                <a:ea typeface="宋体" panose="02010600030101010101" pitchFamily="2" charset="-122"/>
                <a:sym typeface="+mn-ea"/>
              </a:rPr>
              <a:t>+ </a:t>
            </a:r>
            <a:r>
              <a:rPr lang="zh-CN" altLang="en-US" sz="1800" dirty="0">
                <a:solidFill>
                  <a:schemeClr val="tx1"/>
                </a:solidFill>
                <a:ea typeface="宋体" panose="02010600030101010101" pitchFamily="2" charset="-122"/>
                <a:sym typeface="+mn-ea"/>
              </a:rPr>
              <a:t>转移概率</a:t>
            </a:r>
            <a:endParaRPr lang="en-US" altLang="zh-CN" sz="1800" dirty="0">
              <a:solidFill>
                <a:schemeClr val="tx1"/>
              </a:solidFill>
              <a:ea typeface="宋体" panose="02010600030101010101" pitchFamily="2" charset="-122"/>
              <a:sym typeface="+mn-ea"/>
            </a:endParaRPr>
          </a:p>
        </p:txBody>
      </p:sp>
      <p:sp>
        <p:nvSpPr>
          <p:cNvPr id="5" name="Content Placeholder 2">
            <a:extLst>
              <a:ext uri="{FF2B5EF4-FFF2-40B4-BE49-F238E27FC236}">
                <a16:creationId xmlns:a16="http://schemas.microsoft.com/office/drawing/2014/main" id="{89D18BEA-09FA-45F3-9AA4-7574C6053AC8}"/>
              </a:ext>
            </a:extLst>
          </p:cNvPr>
          <p:cNvSpPr txBox="1">
            <a:spLocks noGrp="1"/>
          </p:cNvSpPr>
          <p:nvPr/>
        </p:nvSpPr>
        <p:spPr>
          <a:xfrm>
            <a:off x="6272736" y="4960477"/>
            <a:ext cx="5715134" cy="502023"/>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50000"/>
              </a:lnSpc>
              <a:buNone/>
            </a:pPr>
            <a:r>
              <a:rPr lang="zh-CN" altLang="en-US" sz="1800" dirty="0">
                <a:solidFill>
                  <a:schemeClr val="tx1"/>
                </a:solidFill>
                <a:ea typeface="宋体" panose="02010600030101010101" pitchFamily="2" charset="-122"/>
                <a:sym typeface="+mn-ea"/>
              </a:rPr>
              <a:t>序列标注算法，</a:t>
            </a:r>
            <a:r>
              <a:rPr lang="en-US" altLang="zh-CN" sz="1800" dirty="0">
                <a:solidFill>
                  <a:schemeClr val="tx1"/>
                </a:solidFill>
                <a:ea typeface="宋体" panose="02010600030101010101" pitchFamily="2" charset="-122"/>
                <a:sym typeface="+mn-ea"/>
              </a:rPr>
              <a:t>F1 Score</a:t>
            </a:r>
            <a:r>
              <a:rPr lang="zh-CN" altLang="en-US" sz="1800" dirty="0">
                <a:solidFill>
                  <a:schemeClr val="tx1"/>
                </a:solidFill>
                <a:ea typeface="宋体" panose="02010600030101010101" pitchFamily="2" charset="-122"/>
                <a:sym typeface="+mn-ea"/>
              </a:rPr>
              <a:t>结果</a:t>
            </a:r>
            <a:endParaRPr lang="en-US" altLang="zh-CN" sz="1800" dirty="0">
              <a:solidFill>
                <a:schemeClr val="tx1"/>
              </a:solidFill>
              <a:ea typeface="宋体" panose="02010600030101010101" pitchFamily="2" charset="-122"/>
              <a:sym typeface="+mn-ea"/>
            </a:endParaRPr>
          </a:p>
        </p:txBody>
      </p:sp>
      <p:pic>
        <p:nvPicPr>
          <p:cNvPr id="4" name="图片 3">
            <a:extLst>
              <a:ext uri="{FF2B5EF4-FFF2-40B4-BE49-F238E27FC236}">
                <a16:creationId xmlns:a16="http://schemas.microsoft.com/office/drawing/2014/main" id="{5E68F91F-9517-48FA-B0C4-71B1FF9A871B}"/>
              </a:ext>
            </a:extLst>
          </p:cNvPr>
          <p:cNvPicPr>
            <a:picLocks noChangeAspect="1"/>
          </p:cNvPicPr>
          <p:nvPr/>
        </p:nvPicPr>
        <p:blipFill>
          <a:blip r:embed="rId9"/>
          <a:stretch>
            <a:fillRect/>
          </a:stretch>
        </p:blipFill>
        <p:spPr>
          <a:xfrm>
            <a:off x="6474537" y="2429107"/>
            <a:ext cx="5397103" cy="2298288"/>
          </a:xfrm>
          <a:prstGeom prst="rect">
            <a:avLst/>
          </a:prstGeom>
        </p:spPr>
      </p:pic>
    </p:spTree>
    <p:custDataLst>
      <p:tags r:id="rId2"/>
    </p:custDataLst>
    <p:extLst>
      <p:ext uri="{BB962C8B-B14F-4D97-AF65-F5344CB8AC3E}">
        <p14:creationId xmlns:p14="http://schemas.microsoft.com/office/powerpoint/2010/main" val="251236428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90756D4-88E5-49BD-81DB-2221A858D72D}"/>
              </a:ext>
            </a:extLst>
          </p:cNvPr>
          <p:cNvPicPr>
            <a:picLocks noChangeAspect="1"/>
          </p:cNvPicPr>
          <p:nvPr/>
        </p:nvPicPr>
        <p:blipFill>
          <a:blip r:embed="rId6"/>
          <a:stretch>
            <a:fillRect/>
          </a:stretch>
        </p:blipFill>
        <p:spPr>
          <a:xfrm>
            <a:off x="1213443" y="4537682"/>
            <a:ext cx="3776690" cy="1395423"/>
          </a:xfrm>
          <a:prstGeom prst="rect">
            <a:avLst/>
          </a:prstGeom>
        </p:spPr>
      </p:pic>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65" name="think-cell 幻灯片" r:id="rId7" imgW="501" imgH="502" progId="TCLayout.ActiveDocument.1">
                  <p:embed/>
                </p:oleObj>
              </mc:Choice>
              <mc:Fallback>
                <p:oleObj name="think-cell 幻灯片" r:id="rId7"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log-sum-exp</a:t>
            </a:r>
            <a:r>
              <a:rPr lang="zh-CN" altLang="en-US" sz="1800" dirty="0">
                <a:solidFill>
                  <a:srgbClr val="FF0000"/>
                </a:solidFill>
                <a:ea typeface="宋体" panose="02010600030101010101" pitchFamily="2" charset="-122"/>
                <a:sym typeface="+mn-ea"/>
              </a:rPr>
              <a:t>计算</a:t>
            </a:r>
            <a:endParaRPr lang="en-US" altLang="zh-CN" sz="1800" dirty="0">
              <a:solidFill>
                <a:srgbClr val="FF0000"/>
              </a:solidFill>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假设我们有 </a:t>
            </a:r>
            <a:r>
              <a:rPr lang="en-US" altLang="zh-CN" sz="1800" dirty="0">
                <a:ea typeface="宋体" panose="02010600030101010101" pitchFamily="2" charset="-122"/>
                <a:sym typeface="+mn-ea"/>
              </a:rPr>
              <a:t>N</a:t>
            </a:r>
            <a:r>
              <a:rPr lang="zh-CN" altLang="en-US" sz="1800" dirty="0">
                <a:ea typeface="宋体" panose="02010600030101010101" pitchFamily="2" charset="-122"/>
                <a:sym typeface="+mn-ea"/>
              </a:rPr>
              <a:t>个值的数据集              ，这里设置</a:t>
            </a: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在神经网络中，如果最后一层使用</a:t>
            </a:r>
            <a:r>
              <a:rPr lang="en-US" altLang="zh-CN" sz="1800" dirty="0" err="1">
                <a:ea typeface="宋体" panose="02010600030101010101" pitchFamily="2" charset="-122"/>
                <a:sym typeface="+mn-ea"/>
              </a:rPr>
              <a:t>softmax</a:t>
            </a:r>
            <a:r>
              <a:rPr lang="zh-CN" altLang="en-US" sz="1800" dirty="0">
                <a:ea typeface="宋体" panose="02010600030101010101" pitchFamily="2" charset="-122"/>
                <a:sym typeface="+mn-ea"/>
              </a:rPr>
              <a:t>来计算概率分布，</a:t>
            </a:r>
            <a:r>
              <a:rPr lang="en-US" altLang="zh-CN" sz="1800" dirty="0" err="1">
                <a:ea typeface="宋体" panose="02010600030101010101" pitchFamily="2" charset="-122"/>
                <a:sym typeface="+mn-ea"/>
              </a:rPr>
              <a:t>softmax</a:t>
            </a:r>
            <a:r>
              <a:rPr lang="zh-CN" altLang="en-US" sz="1800" dirty="0">
                <a:ea typeface="宋体" panose="02010600030101010101" pitchFamily="2" charset="-122"/>
                <a:sym typeface="+mn-ea"/>
              </a:rPr>
              <a:t>的形式为</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这里</a:t>
            </a:r>
            <a:r>
              <a:rPr lang="en-US" altLang="zh-CN" sz="1800" dirty="0" err="1">
                <a:ea typeface="宋体" panose="02010600030101010101" pitchFamily="2" charset="-122"/>
                <a:sym typeface="+mn-ea"/>
              </a:rPr>
              <a:t>Xj</a:t>
            </a:r>
            <a:r>
              <a:rPr lang="zh-CN" altLang="en-US" sz="1800" dirty="0">
                <a:ea typeface="宋体" panose="02010600030101010101" pitchFamily="2" charset="-122"/>
                <a:sym typeface="+mn-ea"/>
              </a:rPr>
              <a:t>是其中一个值，最终</a:t>
            </a:r>
            <a:r>
              <a:rPr lang="en-US" altLang="zh-CN" sz="1800" dirty="0">
                <a:ea typeface="宋体" panose="02010600030101010101" pitchFamily="2" charset="-122"/>
                <a:sym typeface="+mn-ea"/>
              </a:rPr>
              <a:t>loss</a:t>
            </a:r>
            <a:r>
              <a:rPr lang="zh-CN" altLang="en-US" sz="1800" dirty="0">
                <a:ea typeface="宋体" panose="02010600030101010101" pitchFamily="2" charset="-122"/>
                <a:sym typeface="+mn-ea"/>
              </a:rPr>
              <a:t>函数如果使用</a:t>
            </a:r>
            <a:r>
              <a:rPr lang="en-US" altLang="zh-CN" sz="1800" dirty="0">
                <a:ea typeface="宋体" panose="02010600030101010101" pitchFamily="2" charset="-122"/>
                <a:sym typeface="+mn-ea"/>
              </a:rPr>
              <a:t>cross entropy</a:t>
            </a:r>
            <a:r>
              <a:rPr lang="zh-CN" altLang="en-US" sz="1800" dirty="0">
                <a:ea typeface="宋体" panose="02010600030101010101" pitchFamily="2" charset="-122"/>
                <a:sym typeface="+mn-ea"/>
              </a:rPr>
              <a:t>，可以对公式求</a:t>
            </a:r>
            <a:r>
              <a:rPr lang="en-US" altLang="zh-CN" sz="1800" dirty="0">
                <a:ea typeface="宋体" panose="02010600030101010101" pitchFamily="2" charset="-122"/>
                <a:sym typeface="+mn-ea"/>
              </a:rPr>
              <a:t>log</a:t>
            </a: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可以看到 减号后面的为 </a:t>
            </a:r>
            <a:r>
              <a:rPr lang="en-US" altLang="zh-CN" sz="1800" dirty="0">
                <a:ea typeface="宋体" panose="02010600030101010101" pitchFamily="2" charset="-122"/>
                <a:sym typeface="+mn-ea"/>
              </a:rPr>
              <a:t>Z</a:t>
            </a:r>
            <a:r>
              <a:rPr lang="zh-CN" altLang="en-US" sz="1800" dirty="0">
                <a:ea typeface="宋体" panose="02010600030101010101" pitchFamily="2" charset="-122"/>
                <a:sym typeface="+mn-ea"/>
              </a:rPr>
              <a:t>，即</a:t>
            </a:r>
            <a:r>
              <a:rPr lang="en-US" altLang="zh-CN" sz="1800" dirty="0">
                <a:ea typeface="宋体" panose="02010600030101010101" pitchFamily="2" charset="-122"/>
                <a:sym typeface="+mn-ea"/>
              </a:rPr>
              <a:t>log-sum-exp</a:t>
            </a:r>
            <a:r>
              <a:rPr lang="zh-CN" altLang="en-US" sz="1800" dirty="0">
                <a:ea typeface="宋体" panose="02010600030101010101" pitchFamily="2" charset="-122"/>
                <a:sym typeface="+mn-ea"/>
              </a:rPr>
              <a:t>，简称</a:t>
            </a:r>
            <a:r>
              <a:rPr lang="en-US" altLang="zh-CN" sz="1800" dirty="0">
                <a:ea typeface="宋体" panose="02010600030101010101" pitchFamily="2" charset="-122"/>
                <a:sym typeface="+mn-ea"/>
              </a:rPr>
              <a:t>LSE</a:t>
            </a:r>
            <a:endParaRPr lang="zh-CN" altLang="en-US" sz="1800" dirty="0">
              <a:ea typeface="宋体" panose="02010600030101010101" pitchFamily="2" charset="-122"/>
              <a:sym typeface="+mn-ea"/>
            </a:endParaRPr>
          </a:p>
        </p:txBody>
      </p:sp>
      <p:pic>
        <p:nvPicPr>
          <p:cNvPr id="6" name="图片 5">
            <a:extLst>
              <a:ext uri="{FF2B5EF4-FFF2-40B4-BE49-F238E27FC236}">
                <a16:creationId xmlns:a16="http://schemas.microsoft.com/office/drawing/2014/main" id="{5B50CF19-2225-4159-820B-E5CB4996542B}"/>
              </a:ext>
            </a:extLst>
          </p:cNvPr>
          <p:cNvPicPr>
            <a:picLocks noChangeAspect="1"/>
          </p:cNvPicPr>
          <p:nvPr/>
        </p:nvPicPr>
        <p:blipFill>
          <a:blip r:embed="rId9"/>
          <a:stretch>
            <a:fillRect/>
          </a:stretch>
        </p:blipFill>
        <p:spPr>
          <a:xfrm>
            <a:off x="3615952" y="1803146"/>
            <a:ext cx="704855" cy="319090"/>
          </a:xfrm>
          <a:prstGeom prst="rect">
            <a:avLst/>
          </a:prstGeom>
        </p:spPr>
      </p:pic>
      <p:pic>
        <p:nvPicPr>
          <p:cNvPr id="8" name="图片 7">
            <a:extLst>
              <a:ext uri="{FF2B5EF4-FFF2-40B4-BE49-F238E27FC236}">
                <a16:creationId xmlns:a16="http://schemas.microsoft.com/office/drawing/2014/main" id="{846A455D-DFEA-4A0F-B4E2-83377AFB0CFB}"/>
              </a:ext>
            </a:extLst>
          </p:cNvPr>
          <p:cNvPicPr>
            <a:picLocks noChangeAspect="1"/>
          </p:cNvPicPr>
          <p:nvPr/>
        </p:nvPicPr>
        <p:blipFill>
          <a:blip r:embed="rId10"/>
          <a:stretch>
            <a:fillRect/>
          </a:stretch>
        </p:blipFill>
        <p:spPr>
          <a:xfrm>
            <a:off x="903375" y="2210581"/>
            <a:ext cx="1695462" cy="666755"/>
          </a:xfrm>
          <a:prstGeom prst="rect">
            <a:avLst/>
          </a:prstGeom>
        </p:spPr>
      </p:pic>
      <p:pic>
        <p:nvPicPr>
          <p:cNvPr id="10" name="图片 9">
            <a:extLst>
              <a:ext uri="{FF2B5EF4-FFF2-40B4-BE49-F238E27FC236}">
                <a16:creationId xmlns:a16="http://schemas.microsoft.com/office/drawing/2014/main" id="{132391E5-BDDD-480E-8FED-D6788D55E9FE}"/>
              </a:ext>
            </a:extLst>
          </p:cNvPr>
          <p:cNvPicPr>
            <a:picLocks noChangeAspect="1"/>
          </p:cNvPicPr>
          <p:nvPr/>
        </p:nvPicPr>
        <p:blipFill>
          <a:blip r:embed="rId11"/>
          <a:stretch>
            <a:fillRect/>
          </a:stretch>
        </p:blipFill>
        <p:spPr>
          <a:xfrm>
            <a:off x="3542132" y="3212683"/>
            <a:ext cx="852494" cy="623892"/>
          </a:xfrm>
          <a:prstGeom prst="rect">
            <a:avLst/>
          </a:prstGeom>
        </p:spPr>
      </p:pic>
      <p:sp>
        <p:nvSpPr>
          <p:cNvPr id="15" name="Content Placeholder 2">
            <a:extLst>
              <a:ext uri="{FF2B5EF4-FFF2-40B4-BE49-F238E27FC236}">
                <a16:creationId xmlns:a16="http://schemas.microsoft.com/office/drawing/2014/main" id="{F5FF60D5-AC26-437A-93B6-07D57217C45B}"/>
              </a:ext>
            </a:extLst>
          </p:cNvPr>
          <p:cNvSpPr txBox="1">
            <a:spLocks noGrp="1"/>
          </p:cNvSpPr>
          <p:nvPr/>
        </p:nvSpPr>
        <p:spPr>
          <a:xfrm>
            <a:off x="6466331" y="1158164"/>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log-sum-exp</a:t>
            </a:r>
            <a:r>
              <a:rPr lang="zh-CN" altLang="en-US" sz="1800" dirty="0">
                <a:solidFill>
                  <a:srgbClr val="FF0000"/>
                </a:solidFill>
                <a:ea typeface="宋体" panose="02010600030101010101" pitchFamily="2" charset="-122"/>
                <a:sym typeface="+mn-ea"/>
              </a:rPr>
              <a:t>计算实现：</a:t>
            </a:r>
            <a:endParaRPr lang="en-US" altLang="zh-CN" sz="1800" dirty="0">
              <a:solidFill>
                <a:srgbClr val="FF0000"/>
              </a:solidFill>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前向算法是不断累积之前的结果，这样会有个缺点：指数和累积到一定程度后，会超过计算机浮点值的最大值，变成</a:t>
            </a:r>
            <a:r>
              <a:rPr lang="en-US" altLang="zh-CN" sz="1800" dirty="0">
                <a:ea typeface="宋体" panose="02010600030101010101" pitchFamily="2" charset="-122"/>
                <a:sym typeface="+mn-ea"/>
              </a:rPr>
              <a:t>inf</a:t>
            </a:r>
            <a:r>
              <a:rPr lang="zh-CN" altLang="en-US" sz="1800" dirty="0">
                <a:ea typeface="宋体" panose="02010600030101010101" pitchFamily="2" charset="-122"/>
                <a:sym typeface="+mn-ea"/>
              </a:rPr>
              <a:t>，然后再取</a:t>
            </a:r>
            <a:r>
              <a:rPr lang="en-US" altLang="zh-CN" sz="1800" dirty="0">
                <a:ea typeface="宋体" panose="02010600030101010101" pitchFamily="2" charset="-122"/>
                <a:sym typeface="+mn-ea"/>
              </a:rPr>
              <a:t>log</a:t>
            </a:r>
            <a:r>
              <a:rPr lang="zh-CN" altLang="en-US" sz="1800" dirty="0">
                <a:ea typeface="宋体" panose="02010600030101010101" pitchFamily="2" charset="-122"/>
                <a:sym typeface="+mn-ea"/>
              </a:rPr>
              <a:t>后也是</a:t>
            </a:r>
            <a:r>
              <a:rPr lang="en-US" altLang="zh-CN" sz="1800" dirty="0">
                <a:ea typeface="宋体" panose="02010600030101010101" pitchFamily="2" charset="-122"/>
                <a:sym typeface="+mn-ea"/>
              </a:rPr>
              <a:t>inf</a:t>
            </a:r>
          </a:p>
          <a:p>
            <a:pPr marL="0" indent="0">
              <a:lnSpc>
                <a:spcPct val="150000"/>
              </a:lnSpc>
              <a:buNone/>
            </a:pPr>
            <a:r>
              <a:rPr lang="zh-CN" altLang="en-US" sz="1800" dirty="0">
                <a:ea typeface="宋体" panose="02010600030101010101" pitchFamily="2" charset="-122"/>
                <a:sym typeface="+mn-ea"/>
              </a:rPr>
              <a:t>为了避免</a:t>
            </a:r>
            <a:r>
              <a:rPr lang="en-US" altLang="zh-CN" sz="1800" dirty="0">
                <a:ea typeface="宋体" panose="02010600030101010101" pitchFamily="2" charset="-122"/>
                <a:sym typeface="+mn-ea"/>
              </a:rPr>
              <a:t>inf</a:t>
            </a:r>
            <a:r>
              <a:rPr lang="zh-CN" altLang="en-US" sz="1800" dirty="0">
                <a:ea typeface="宋体" panose="02010600030101010101" pitchFamily="2" charset="-122"/>
                <a:sym typeface="+mn-ea"/>
              </a:rPr>
              <a:t>情况，用一个合适的值</a:t>
            </a:r>
            <a:r>
              <a:rPr lang="en-US" altLang="zh-CN" sz="1800" dirty="0">
                <a:ea typeface="宋体" panose="02010600030101010101" pitchFamily="2" charset="-122"/>
                <a:sym typeface="+mn-ea"/>
              </a:rPr>
              <a:t>clip</a:t>
            </a:r>
            <a:r>
              <a:rPr lang="zh-CN" altLang="en-US" sz="1800" dirty="0">
                <a:ea typeface="宋体" panose="02010600030101010101" pitchFamily="2" charset="-122"/>
                <a:sym typeface="+mn-ea"/>
              </a:rPr>
              <a:t>去提指数和的公因子，这样就不会使某项变得过大而无法计算</a:t>
            </a:r>
          </a:p>
          <a:p>
            <a:pPr marL="0" indent="0">
              <a:lnSpc>
                <a:spcPct val="150000"/>
              </a:lnSpc>
              <a:buNone/>
            </a:pPr>
            <a:r>
              <a:rPr lang="en-US" altLang="zh-CN" sz="1800" dirty="0">
                <a:ea typeface="宋体" panose="02010600030101010101" pitchFamily="2" charset="-122"/>
                <a:sym typeface="+mn-ea"/>
              </a:rPr>
              <a:t># SUM = log(exp(s1)+exp(s2)+...+exp(s100))</a:t>
            </a:r>
          </a:p>
          <a:p>
            <a:pPr marL="0" indent="0">
              <a:lnSpc>
                <a:spcPct val="150000"/>
              </a:lnSpc>
              <a:buNone/>
            </a:pPr>
            <a:r>
              <a:rPr lang="en-US" altLang="zh-CN" sz="1800" dirty="0">
                <a:ea typeface="宋体" panose="02010600030101010101" pitchFamily="2" charset="-122"/>
                <a:sym typeface="+mn-ea"/>
              </a:rPr>
              <a:t>#     = log{exp(clip)*[exp(s1-clip)+exp(s2-clip)+...+exp(s100-clip)]}</a:t>
            </a:r>
          </a:p>
          <a:p>
            <a:pPr marL="0" indent="0">
              <a:lnSpc>
                <a:spcPct val="150000"/>
              </a:lnSpc>
              <a:buNone/>
            </a:pPr>
            <a:r>
              <a:rPr lang="en-US" altLang="zh-CN" sz="1800" dirty="0">
                <a:ea typeface="宋体" panose="02010600030101010101" pitchFamily="2" charset="-122"/>
                <a:sym typeface="+mn-ea"/>
              </a:rPr>
              <a:t>#     = clip + log[exp(s1-clip)+exp(s2-clip)+...+exp(s100-clip)]</a:t>
            </a:r>
          </a:p>
          <a:p>
            <a:pPr marL="0" indent="0">
              <a:lnSpc>
                <a:spcPct val="150000"/>
              </a:lnSpc>
              <a:buNone/>
            </a:pPr>
            <a:r>
              <a:rPr lang="en-US" altLang="zh-CN" sz="1800" dirty="0">
                <a:ea typeface="宋体" panose="02010600030101010101" pitchFamily="2" charset="-122"/>
                <a:sym typeface="+mn-ea"/>
              </a:rPr>
              <a:t># where clip=max</a:t>
            </a:r>
          </a:p>
        </p:txBody>
      </p:sp>
    </p:spTree>
    <p:custDataLst>
      <p:tags r:id="rId2"/>
    </p:custDataLst>
    <p:extLst>
      <p:ext uri="{BB962C8B-B14F-4D97-AF65-F5344CB8AC3E}">
        <p14:creationId xmlns:p14="http://schemas.microsoft.com/office/powerpoint/2010/main" val="368296249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89"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Viterbi </a:t>
            </a:r>
            <a:r>
              <a:rPr lang="zh-CN" altLang="en-US" sz="1800" dirty="0">
                <a:solidFill>
                  <a:srgbClr val="FF0000"/>
                </a:solidFill>
                <a:ea typeface="宋体" panose="02010600030101010101" pitchFamily="2" charset="-122"/>
                <a:sym typeface="+mn-ea"/>
              </a:rPr>
              <a:t>维特比算法</a:t>
            </a:r>
          </a:p>
          <a:p>
            <a:pPr marL="0" indent="0">
              <a:lnSpc>
                <a:spcPct val="150000"/>
              </a:lnSpc>
              <a:buNone/>
            </a:pPr>
            <a:r>
              <a:rPr lang="en-US" altLang="zh-CN" sz="1800" dirty="0">
                <a:ea typeface="宋体" panose="02010600030101010101" pitchFamily="2" charset="-122"/>
                <a:sym typeface="+mn-ea"/>
              </a:rPr>
              <a:t>Viterbi</a:t>
            </a:r>
            <a:r>
              <a:rPr lang="zh-CN" altLang="en-US" sz="1800" dirty="0">
                <a:ea typeface="宋体" panose="02010600030101010101" pitchFamily="2" charset="-122"/>
                <a:sym typeface="+mn-ea"/>
              </a:rPr>
              <a:t>属于动态规划算法，目标在于寻找最优路径，在</a:t>
            </a:r>
            <a:r>
              <a:rPr lang="en-US" altLang="zh-CN" sz="1800" dirty="0">
                <a:ea typeface="宋体" panose="02010600030101010101" pitchFamily="2" charset="-122"/>
                <a:sym typeface="+mn-ea"/>
              </a:rPr>
              <a:t>NER</a:t>
            </a:r>
            <a:r>
              <a:rPr lang="zh-CN" altLang="en-US" sz="1800" dirty="0">
                <a:ea typeface="宋体" panose="02010600030101010101" pitchFamily="2" charset="-122"/>
                <a:sym typeface="+mn-ea"/>
              </a:rPr>
              <a:t>任务的 </a:t>
            </a:r>
            <a:r>
              <a:rPr lang="en-US" altLang="zh-CN" sz="1800" dirty="0" err="1">
                <a:ea typeface="宋体" panose="02010600030101010101" pitchFamily="2" charset="-122"/>
                <a:sym typeface="+mn-ea"/>
              </a:rPr>
              <a:t>BiLSTM+CRF</a:t>
            </a:r>
            <a:r>
              <a:rPr lang="zh-CN" altLang="en-US" sz="1800" dirty="0">
                <a:ea typeface="宋体" panose="02010600030101010101" pitchFamily="2" charset="-122"/>
                <a:sym typeface="+mn-ea"/>
              </a:rPr>
              <a:t>模型中，计算了每个</a:t>
            </a:r>
            <a:r>
              <a:rPr lang="en-US" altLang="zh-CN" sz="1800" dirty="0">
                <a:ea typeface="宋体" panose="02010600030101010101" pitchFamily="2" charset="-122"/>
                <a:sym typeface="+mn-ea"/>
              </a:rPr>
              <a:t>token</a:t>
            </a:r>
            <a:r>
              <a:rPr lang="zh-CN" altLang="en-US" sz="1800" dirty="0">
                <a:ea typeface="宋体" panose="02010600030101010101" pitchFamily="2" charset="-122"/>
                <a:sym typeface="+mn-ea"/>
              </a:rPr>
              <a:t>的归一化概率矩阵和转移概率矩阵后，可以根据</a:t>
            </a:r>
            <a:r>
              <a:rPr lang="en-US" altLang="zh-CN" sz="1800" dirty="0">
                <a:ea typeface="宋体" panose="02010600030101010101" pitchFamily="2" charset="-122"/>
                <a:sym typeface="+mn-ea"/>
              </a:rPr>
              <a:t>Viterbi</a:t>
            </a:r>
            <a:r>
              <a:rPr lang="zh-CN" altLang="en-US" sz="1800" dirty="0">
                <a:ea typeface="宋体" panose="02010600030101010101" pitchFamily="2" charset="-122"/>
                <a:sym typeface="+mn-ea"/>
              </a:rPr>
              <a:t>算法得出整个句子的最优概率输出</a:t>
            </a:r>
          </a:p>
          <a:p>
            <a:pPr marL="0" indent="0">
              <a:lnSpc>
                <a:spcPct val="150000"/>
              </a:lnSpc>
              <a:buNone/>
            </a:pPr>
            <a:r>
              <a:rPr lang="zh-CN" altLang="en-US" sz="1800" dirty="0">
                <a:ea typeface="宋体" panose="02010600030101010101" pitchFamily="2" charset="-122"/>
                <a:sym typeface="+mn-ea"/>
              </a:rPr>
              <a:t>原理：从</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时刻到</a:t>
            </a:r>
            <a:r>
              <a:rPr lang="en-US" altLang="zh-CN" sz="1800" dirty="0">
                <a:ea typeface="宋体" panose="02010600030101010101" pitchFamily="2" charset="-122"/>
                <a:sym typeface="+mn-ea"/>
              </a:rPr>
              <a:t>t</a:t>
            </a:r>
            <a:r>
              <a:rPr lang="zh-CN" altLang="en-US" sz="1800" dirty="0">
                <a:ea typeface="宋体" panose="02010600030101010101" pitchFamily="2" charset="-122"/>
                <a:sym typeface="+mn-ea"/>
              </a:rPr>
              <a:t>时刻找到的最优路径，那么从时刻</a:t>
            </a:r>
            <a:r>
              <a:rPr lang="en-US" altLang="zh-CN" sz="1800" dirty="0">
                <a:ea typeface="宋体" panose="02010600030101010101" pitchFamily="2" charset="-122"/>
                <a:sym typeface="+mn-ea"/>
              </a:rPr>
              <a:t>t</a:t>
            </a:r>
            <a:r>
              <a:rPr lang="zh-CN" altLang="en-US" sz="1800" dirty="0">
                <a:ea typeface="宋体" panose="02010600030101010101" pitchFamily="2" charset="-122"/>
                <a:sym typeface="+mn-ea"/>
              </a:rPr>
              <a:t>到终点</a:t>
            </a:r>
            <a:r>
              <a:rPr lang="en-US" altLang="zh-CN" sz="1800" dirty="0">
                <a:ea typeface="宋体" panose="02010600030101010101" pitchFamily="2" charset="-122"/>
                <a:sym typeface="+mn-ea"/>
              </a:rPr>
              <a:t>t=T</a:t>
            </a:r>
            <a:r>
              <a:rPr lang="zh-CN" altLang="en-US" sz="1800" dirty="0">
                <a:ea typeface="宋体" panose="02010600030101010101" pitchFamily="2" charset="-122"/>
                <a:sym typeface="+mn-ea"/>
              </a:rPr>
              <a:t>时刻，它也是最优路径。</a:t>
            </a:r>
          </a:p>
          <a:p>
            <a:pPr marL="0" indent="0">
              <a:lnSpc>
                <a:spcPct val="150000"/>
              </a:lnSpc>
              <a:buNone/>
            </a:pPr>
            <a:r>
              <a:rPr lang="zh-CN" altLang="en-US" sz="1800" dirty="0">
                <a:ea typeface="宋体" panose="02010600030101010101" pitchFamily="2" charset="-122"/>
                <a:sym typeface="+mn-ea"/>
              </a:rPr>
              <a:t>按照这个原理，我们只需从时刻</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开始，递推的计算在时刻</a:t>
            </a:r>
            <a:r>
              <a:rPr lang="en-US" altLang="zh-CN" sz="1800" dirty="0">
                <a:ea typeface="宋体" panose="02010600030101010101" pitchFamily="2" charset="-122"/>
                <a:sym typeface="+mn-ea"/>
              </a:rPr>
              <a:t>t</a:t>
            </a:r>
            <a:r>
              <a:rPr lang="zh-CN" altLang="en-US" sz="1800" dirty="0">
                <a:ea typeface="宋体" panose="02010600030101010101" pitchFamily="2" charset="-122"/>
                <a:sym typeface="+mn-ea"/>
              </a:rPr>
              <a:t>状态为</a:t>
            </a:r>
            <a:r>
              <a:rPr lang="en-US" altLang="zh-CN" sz="1800" dirty="0">
                <a:ea typeface="宋体" panose="02010600030101010101" pitchFamily="2" charset="-122"/>
                <a:sym typeface="+mn-ea"/>
              </a:rPr>
              <a:t>S</a:t>
            </a:r>
            <a:r>
              <a:rPr lang="en-US" altLang="zh-CN" sz="1400" dirty="0">
                <a:ea typeface="宋体" panose="02010600030101010101" pitchFamily="2" charset="-122"/>
                <a:sym typeface="+mn-ea"/>
              </a:rPr>
              <a:t>i</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的各路径的最大分数，然后按着这条最大路径往下走，走到时刻</a:t>
            </a:r>
            <a:r>
              <a:rPr lang="en-US" altLang="zh-CN" sz="1800" dirty="0">
                <a:ea typeface="宋体" panose="02010600030101010101" pitchFamily="2" charset="-122"/>
                <a:sym typeface="+mn-ea"/>
              </a:rPr>
              <a:t>t = T</a:t>
            </a:r>
            <a:r>
              <a:rPr lang="zh-CN" altLang="en-US" sz="1800" dirty="0">
                <a:ea typeface="宋体" panose="02010600030101010101" pitchFamily="2" charset="-122"/>
                <a:sym typeface="+mn-ea"/>
              </a:rPr>
              <a:t>的最大分数即为最优路径的分数</a:t>
            </a:r>
          </a:p>
          <a:p>
            <a:pPr marL="0" indent="0">
              <a:lnSpc>
                <a:spcPct val="150000"/>
              </a:lnSpc>
              <a:buNone/>
            </a:pPr>
            <a:endParaRPr lang="en-US" altLang="zh-CN" sz="1800" dirty="0">
              <a:ea typeface="宋体" panose="02010600030101010101" pitchFamily="2" charset="-122"/>
              <a:sym typeface="+mn-ea"/>
            </a:endParaRPr>
          </a:p>
        </p:txBody>
      </p:sp>
      <p:sp>
        <p:nvSpPr>
          <p:cNvPr id="15" name="Content Placeholder 2">
            <a:extLst>
              <a:ext uri="{FF2B5EF4-FFF2-40B4-BE49-F238E27FC236}">
                <a16:creationId xmlns:a16="http://schemas.microsoft.com/office/drawing/2014/main" id="{F5FF60D5-AC26-437A-93B6-07D57217C45B}"/>
              </a:ext>
            </a:extLst>
          </p:cNvPr>
          <p:cNvSpPr txBox="1">
            <a:spLocks noGrp="1"/>
          </p:cNvSpPr>
          <p:nvPr/>
        </p:nvSpPr>
        <p:spPr>
          <a:xfrm>
            <a:off x="6466331" y="1158164"/>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Viterbi</a:t>
            </a:r>
            <a:r>
              <a:rPr lang="zh-CN" altLang="en-US" sz="1800" dirty="0">
                <a:ea typeface="宋体" panose="02010600030101010101" pitchFamily="2" charset="-122"/>
                <a:sym typeface="+mn-ea"/>
              </a:rPr>
              <a:t>计算说明：</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score</a:t>
            </a:r>
            <a:r>
              <a:rPr lang="zh-CN" altLang="en-US" sz="1800" dirty="0">
                <a:ea typeface="宋体" panose="02010600030101010101" pitchFamily="2" charset="-122"/>
                <a:sym typeface="+mn-ea"/>
              </a:rPr>
              <a:t>：预测概率矩阵，</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时刻（第</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个</a:t>
            </a:r>
            <a:r>
              <a:rPr lang="en-US" altLang="zh-CN" sz="1800" dirty="0">
                <a:ea typeface="宋体" panose="02010600030101010101" pitchFamily="2" charset="-122"/>
                <a:sym typeface="+mn-ea"/>
              </a:rPr>
              <a:t>token</a:t>
            </a:r>
            <a:r>
              <a:rPr lang="zh-CN" altLang="en-US" sz="1800" dirty="0">
                <a:ea typeface="宋体" panose="02010600030101010101" pitchFamily="2" charset="-122"/>
                <a:sym typeface="+mn-ea"/>
              </a:rPr>
              <a:t>）状态</a:t>
            </a:r>
            <a:r>
              <a:rPr lang="en-US" altLang="zh-CN" sz="1800" dirty="0">
                <a:ea typeface="宋体" panose="02010600030101010101" pitchFamily="2" charset="-122"/>
                <a:sym typeface="+mn-ea"/>
              </a:rPr>
              <a:t>S= S</a:t>
            </a:r>
            <a:r>
              <a:rPr lang="en-US" altLang="zh-CN" sz="1200" dirty="0">
                <a:ea typeface="宋体" panose="02010600030101010101" pitchFamily="2" charset="-122"/>
                <a:sym typeface="+mn-ea"/>
              </a:rPr>
              <a:t>1</a:t>
            </a:r>
            <a:r>
              <a:rPr lang="zh-CN" altLang="en-US" sz="1800" dirty="0">
                <a:ea typeface="宋体" panose="02010600030101010101" pitchFamily="2" charset="-122"/>
                <a:sym typeface="+mn-ea"/>
              </a:rPr>
              <a:t>（第一种标签）的概率为</a:t>
            </a:r>
            <a:r>
              <a:rPr lang="en-US" altLang="zh-CN" sz="1800" dirty="0">
                <a:ea typeface="宋体" panose="02010600030101010101" pitchFamily="2" charset="-122"/>
                <a:sym typeface="+mn-ea"/>
              </a:rPr>
              <a:t>0.8</a:t>
            </a:r>
            <a:r>
              <a:rPr lang="zh-CN" altLang="en-US" sz="1800" dirty="0">
                <a:ea typeface="宋体" panose="02010600030101010101" pitchFamily="2" charset="-122"/>
                <a:sym typeface="+mn-ea"/>
              </a:rPr>
              <a:t>，状态</a:t>
            </a:r>
            <a:r>
              <a:rPr lang="en-US" altLang="zh-CN" sz="1800" dirty="0">
                <a:ea typeface="宋体" panose="02010600030101010101" pitchFamily="2" charset="-122"/>
                <a:sym typeface="+mn-ea"/>
              </a:rPr>
              <a:t>S=S</a:t>
            </a:r>
            <a:r>
              <a:rPr lang="en-US" altLang="zh-CN" sz="1200" dirty="0">
                <a:ea typeface="宋体" panose="02010600030101010101" pitchFamily="2" charset="-122"/>
                <a:sym typeface="+mn-ea"/>
              </a:rPr>
              <a:t>2</a:t>
            </a:r>
            <a:r>
              <a:rPr lang="zh-CN" altLang="en-US" sz="1800" dirty="0">
                <a:ea typeface="宋体" panose="02010600030101010101" pitchFamily="2" charset="-122"/>
                <a:sym typeface="+mn-ea"/>
              </a:rPr>
              <a:t>（第二种标签）的概率为</a:t>
            </a:r>
            <a:r>
              <a:rPr lang="en-US" altLang="zh-CN" sz="1800" dirty="0">
                <a:ea typeface="宋体" panose="02010600030101010101" pitchFamily="2" charset="-122"/>
                <a:sym typeface="+mn-ea"/>
              </a:rPr>
              <a:t>0.1</a:t>
            </a:r>
          </a:p>
          <a:p>
            <a:pPr marL="0" indent="0">
              <a:lnSpc>
                <a:spcPct val="150000"/>
              </a:lnSpc>
              <a:buNone/>
            </a:pPr>
            <a:r>
              <a:rPr lang="en-US" altLang="zh-CN" sz="1800" dirty="0">
                <a:ea typeface="宋体" panose="02010600030101010101" pitchFamily="2" charset="-122"/>
                <a:sym typeface="+mn-ea"/>
              </a:rPr>
              <a:t>transition</a:t>
            </a:r>
            <a:r>
              <a:rPr lang="zh-CN" altLang="en-US" sz="1800" dirty="0">
                <a:ea typeface="宋体" panose="02010600030101010101" pitchFamily="2" charset="-122"/>
                <a:sym typeface="+mn-ea"/>
              </a:rPr>
              <a:t>：转移矩阵，从状态</a:t>
            </a:r>
            <a:r>
              <a:rPr lang="en-US" altLang="zh-CN" sz="1800" dirty="0">
                <a:ea typeface="宋体" panose="02010600030101010101" pitchFamily="2" charset="-122"/>
                <a:sym typeface="+mn-ea"/>
              </a:rPr>
              <a:t>S</a:t>
            </a:r>
            <a:r>
              <a:rPr lang="en-US" altLang="zh-CN" sz="1200" dirty="0">
                <a:ea typeface="宋体" panose="02010600030101010101" pitchFamily="2" charset="-122"/>
                <a:sym typeface="+mn-ea"/>
              </a:rPr>
              <a:t>1</a:t>
            </a:r>
            <a:r>
              <a:rPr lang="zh-CN" altLang="en-US" sz="1800" dirty="0">
                <a:ea typeface="宋体" panose="02010600030101010101" pitchFamily="2" charset="-122"/>
                <a:sym typeface="+mn-ea"/>
              </a:rPr>
              <a:t>到</a:t>
            </a:r>
            <a:r>
              <a:rPr lang="en-US" altLang="zh-CN" sz="1800" dirty="0">
                <a:ea typeface="宋体" panose="02010600030101010101" pitchFamily="2" charset="-122"/>
                <a:sym typeface="+mn-ea"/>
              </a:rPr>
              <a:t>S</a:t>
            </a:r>
            <a:r>
              <a:rPr lang="en-US" altLang="zh-CN" sz="1200" dirty="0">
                <a:ea typeface="宋体" panose="02010600030101010101" pitchFamily="2" charset="-122"/>
                <a:sym typeface="+mn-ea"/>
              </a:rPr>
              <a:t>1</a:t>
            </a:r>
            <a:r>
              <a:rPr lang="zh-CN" altLang="en-US" sz="1800" dirty="0">
                <a:ea typeface="宋体" panose="02010600030101010101" pitchFamily="2" charset="-122"/>
                <a:sym typeface="+mn-ea"/>
              </a:rPr>
              <a:t>的转移概率为</a:t>
            </a:r>
            <a:r>
              <a:rPr lang="en-US" altLang="zh-CN" sz="1800" dirty="0">
                <a:ea typeface="宋体" panose="02010600030101010101" pitchFamily="2" charset="-122"/>
                <a:sym typeface="+mn-ea"/>
              </a:rPr>
              <a:t>0.5</a:t>
            </a:r>
            <a:r>
              <a:rPr lang="zh-CN" altLang="en-US" sz="1800" dirty="0">
                <a:ea typeface="宋体" panose="02010600030101010101" pitchFamily="2" charset="-122"/>
                <a:sym typeface="+mn-ea"/>
              </a:rPr>
              <a:t>，向</a:t>
            </a:r>
            <a:r>
              <a:rPr lang="en-US" altLang="zh-CN" sz="1800" dirty="0">
                <a:ea typeface="宋体" panose="02010600030101010101" pitchFamily="2" charset="-122"/>
                <a:sym typeface="+mn-ea"/>
              </a:rPr>
              <a:t>S2 </a:t>
            </a:r>
            <a:r>
              <a:rPr lang="zh-CN" altLang="en-US" sz="1800" dirty="0">
                <a:ea typeface="宋体" panose="02010600030101010101" pitchFamily="2" charset="-122"/>
                <a:sym typeface="+mn-ea"/>
              </a:rPr>
              <a:t>（第二种标签）转移的概率为</a:t>
            </a:r>
            <a:r>
              <a:rPr lang="en-US" altLang="zh-CN" sz="1800" dirty="0">
                <a:ea typeface="宋体" panose="02010600030101010101" pitchFamily="2" charset="-122"/>
                <a:sym typeface="+mn-ea"/>
              </a:rPr>
              <a:t>0.2</a:t>
            </a:r>
          </a:p>
          <a:p>
            <a:pPr marL="0" indent="0">
              <a:lnSpc>
                <a:spcPct val="150000"/>
              </a:lnSpc>
              <a:buNone/>
            </a:pPr>
            <a:endParaRPr lang="en-US" altLang="zh-CN" sz="1800" dirty="0">
              <a:ea typeface="宋体" panose="02010600030101010101" pitchFamily="2" charset="-122"/>
              <a:sym typeface="+mn-ea"/>
            </a:endParaRPr>
          </a:p>
        </p:txBody>
      </p:sp>
      <p:pic>
        <p:nvPicPr>
          <p:cNvPr id="4" name="图片 3">
            <a:extLst>
              <a:ext uri="{FF2B5EF4-FFF2-40B4-BE49-F238E27FC236}">
                <a16:creationId xmlns:a16="http://schemas.microsoft.com/office/drawing/2014/main" id="{B0F757C7-26EA-4E7B-AAAE-BE4D270BC4A0}"/>
              </a:ext>
            </a:extLst>
          </p:cNvPr>
          <p:cNvPicPr>
            <a:picLocks noChangeAspect="1"/>
          </p:cNvPicPr>
          <p:nvPr/>
        </p:nvPicPr>
        <p:blipFill>
          <a:blip r:embed="rId8"/>
          <a:stretch>
            <a:fillRect/>
          </a:stretch>
        </p:blipFill>
        <p:spPr>
          <a:xfrm>
            <a:off x="6836293" y="4199031"/>
            <a:ext cx="4643638" cy="1938804"/>
          </a:xfrm>
          <a:prstGeom prst="rect">
            <a:avLst/>
          </a:prstGeom>
        </p:spPr>
      </p:pic>
    </p:spTree>
    <p:custDataLst>
      <p:tags r:id="rId2"/>
    </p:custDataLst>
    <p:extLst>
      <p:ext uri="{BB962C8B-B14F-4D97-AF65-F5344CB8AC3E}">
        <p14:creationId xmlns:p14="http://schemas.microsoft.com/office/powerpoint/2010/main" val="317549257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13"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在寻找最优路径时，需要一个变量用于存储累计得分</a:t>
            </a:r>
          </a:p>
          <a:p>
            <a:pPr marL="0" indent="0">
              <a:lnSpc>
                <a:spcPct val="15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时刻没有发生状态转移，此时的累计得分为</a:t>
            </a:r>
            <a:r>
              <a:rPr lang="en-US" altLang="zh-CN" sz="1800" dirty="0">
                <a:ea typeface="宋体" panose="02010600030101010101" pitchFamily="2" charset="-122"/>
                <a:sym typeface="+mn-ea"/>
              </a:rPr>
              <a:t>{0.8, 0.1, 0.1}</a:t>
            </a:r>
            <a:r>
              <a:rPr lang="zh-CN" altLang="en-US" sz="1800" dirty="0">
                <a:ea typeface="宋体" panose="02010600030101010101" pitchFamily="2" charset="-122"/>
                <a:sym typeface="+mn-ea"/>
              </a:rPr>
              <a:t>，这里</a:t>
            </a:r>
            <a:r>
              <a:rPr lang="en-US" altLang="zh-CN" sz="1800" dirty="0">
                <a:ea typeface="宋体" panose="02010600030101010101" pitchFamily="2" charset="-122"/>
                <a:sym typeface="+mn-ea"/>
              </a:rPr>
              <a:t>0.8</a:t>
            </a:r>
            <a:r>
              <a:rPr lang="zh-CN" altLang="en-US" sz="1800" dirty="0">
                <a:ea typeface="宋体" panose="02010600030101010101" pitchFamily="2" charset="-122"/>
                <a:sym typeface="+mn-ea"/>
              </a:rPr>
              <a:t>代表</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时刻选择</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的累计分数</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t=2</a:t>
            </a:r>
            <a:r>
              <a:rPr lang="zh-CN" altLang="en-US" sz="1800" dirty="0">
                <a:ea typeface="宋体" panose="02010600030101010101" pitchFamily="2" charset="-122"/>
                <a:sym typeface="+mn-ea"/>
              </a:rPr>
              <a:t>时刻，上一个时刻即</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，状态</a:t>
            </a:r>
            <a:r>
              <a:rPr lang="en-US" altLang="zh-CN" sz="1800" dirty="0">
                <a:ea typeface="宋体" panose="02010600030101010101" pitchFamily="2" charset="-122"/>
                <a:sym typeface="+mn-ea"/>
              </a:rPr>
              <a:t>1-3</a:t>
            </a:r>
            <a:r>
              <a:rPr lang="zh-CN" altLang="en-US" sz="1800" dirty="0">
                <a:ea typeface="宋体" panose="02010600030101010101" pitchFamily="2" charset="-122"/>
                <a:sym typeface="+mn-ea"/>
              </a:rPr>
              <a:t>都可以转移到状态</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，那么就要找转移到状态</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的最优选择</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比如</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转移</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的分数为：</a:t>
            </a:r>
            <a:r>
              <a:rPr lang="en-US" altLang="zh-CN" sz="1800" dirty="0">
                <a:ea typeface="宋体" panose="02010600030101010101" pitchFamily="2" charset="-122"/>
                <a:sym typeface="+mn-ea"/>
              </a:rPr>
              <a:t>0.8</a:t>
            </a:r>
            <a:r>
              <a:rPr lang="zh-CN" altLang="en-US" sz="1800" dirty="0">
                <a:ea typeface="宋体" panose="02010600030101010101" pitchFamily="2" charset="-122"/>
                <a:sym typeface="+mn-ea"/>
              </a:rPr>
              <a:t>（时刻</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选择</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的分数） </a:t>
            </a:r>
            <a:r>
              <a:rPr lang="en-US" altLang="zh-CN" sz="1800" dirty="0">
                <a:ea typeface="宋体" panose="02010600030101010101" pitchFamily="2" charset="-122"/>
                <a:sym typeface="+mn-ea"/>
              </a:rPr>
              <a:t>+ 0.5</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S</a:t>
            </a:r>
            <a:r>
              <a:rPr lang="zh-CN" altLang="en-US" sz="1800" dirty="0">
                <a:ea typeface="宋体" panose="02010600030101010101" pitchFamily="2" charset="-122"/>
                <a:sym typeface="+mn-ea"/>
              </a:rPr>
              <a:t>态</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转移到</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的转移分数）</a:t>
            </a:r>
            <a:r>
              <a:rPr lang="en-US" altLang="zh-CN" sz="1800" dirty="0">
                <a:ea typeface="宋体" panose="02010600030101010101" pitchFamily="2" charset="-122"/>
                <a:sym typeface="+mn-ea"/>
              </a:rPr>
              <a:t>+ 0.1</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 t=2</a:t>
            </a:r>
            <a:r>
              <a:rPr lang="zh-CN" altLang="en-US" sz="1800" dirty="0">
                <a:ea typeface="宋体" panose="02010600030101010101" pitchFamily="2" charset="-122"/>
                <a:sym typeface="+mn-ea"/>
              </a:rPr>
              <a:t>时刻，即当前选择</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的分数）</a:t>
            </a:r>
            <a:r>
              <a:rPr lang="en-US" altLang="zh-CN" sz="1800" dirty="0">
                <a:ea typeface="宋体" panose="02010600030101010101" pitchFamily="2" charset="-122"/>
                <a:sym typeface="+mn-ea"/>
              </a:rPr>
              <a:t>= 1.4</a:t>
            </a: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p:txBody>
      </p:sp>
      <p:sp>
        <p:nvSpPr>
          <p:cNvPr id="15" name="Content Placeholder 2">
            <a:extLst>
              <a:ext uri="{FF2B5EF4-FFF2-40B4-BE49-F238E27FC236}">
                <a16:creationId xmlns:a16="http://schemas.microsoft.com/office/drawing/2014/main" id="{F5FF60D5-AC26-437A-93B6-07D57217C45B}"/>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同样，可以计算出来</a:t>
            </a:r>
            <a:r>
              <a:rPr lang="en-US" altLang="zh-CN" sz="1800" dirty="0">
                <a:ea typeface="宋体" panose="02010600030101010101" pitchFamily="2" charset="-122"/>
                <a:sym typeface="+mn-ea"/>
              </a:rPr>
              <a:t>t=2</a:t>
            </a:r>
            <a:r>
              <a:rPr lang="zh-CN" altLang="en-US" sz="1800" dirty="0">
                <a:ea typeface="宋体" panose="02010600030101010101" pitchFamily="2" charset="-122"/>
                <a:sym typeface="+mn-ea"/>
              </a:rPr>
              <a:t>时刻的，选择</a:t>
            </a:r>
            <a:r>
              <a:rPr lang="en-US" altLang="zh-CN" sz="1800" dirty="0">
                <a:ea typeface="宋体" panose="02010600030101010101" pitchFamily="2" charset="-122"/>
                <a:sym typeface="+mn-ea"/>
              </a:rPr>
              <a:t>S2</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S3</a:t>
            </a:r>
            <a:r>
              <a:rPr lang="zh-CN" altLang="en-US" sz="1800" dirty="0">
                <a:ea typeface="宋体" panose="02010600030101010101" pitchFamily="2" charset="-122"/>
                <a:sym typeface="+mn-ea"/>
              </a:rPr>
              <a:t>的最佳累计得分为 </a:t>
            </a:r>
            <a:r>
              <a:rPr lang="en-US" altLang="zh-CN" sz="1800" dirty="0">
                <a:ea typeface="宋体" panose="02010600030101010101" pitchFamily="2" charset="-122"/>
                <a:sym typeface="+mn-ea"/>
              </a:rPr>
              <a:t>0.5+0.8+0.2=1.5, 0.4+0.8+0.3=1.5</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t=3</a:t>
            </a:r>
            <a:r>
              <a:rPr lang="zh-CN" altLang="en-US" sz="1800" dirty="0">
                <a:ea typeface="宋体" panose="02010600030101010101" pitchFamily="2" charset="-122"/>
                <a:sym typeface="+mn-ea"/>
              </a:rPr>
              <a:t>时刻，计算累计分数为</a:t>
            </a:r>
            <a:r>
              <a:rPr lang="en-US" altLang="zh-CN" sz="1800" dirty="0">
                <a:ea typeface="宋体" panose="02010600030101010101" pitchFamily="2" charset="-122"/>
                <a:sym typeface="+mn-ea"/>
              </a:rPr>
              <a:t>2.1</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2.6</a:t>
            </a:r>
            <a:r>
              <a:rPr lang="zh-CN" altLang="en-US" sz="1800" dirty="0">
                <a:ea typeface="宋体" panose="02010600030101010101" pitchFamily="2" charset="-122"/>
                <a:sym typeface="+mn-ea"/>
              </a:rPr>
              <a:t>， </a:t>
            </a:r>
            <a:r>
              <a:rPr lang="en-US" altLang="zh-CN" sz="1800" dirty="0">
                <a:ea typeface="宋体" panose="02010600030101010101" pitchFamily="2" charset="-122"/>
                <a:sym typeface="+mn-ea"/>
              </a:rPr>
              <a:t>2.2</a:t>
            </a:r>
          </a:p>
          <a:p>
            <a:pPr marL="0" indent="0">
              <a:lnSpc>
                <a:spcPct val="150000"/>
              </a:lnSpc>
              <a:buNone/>
            </a:pPr>
            <a:r>
              <a:rPr lang="zh-CN" altLang="en-US" sz="1800" dirty="0">
                <a:ea typeface="宋体" panose="02010600030101010101" pitchFamily="2" charset="-122"/>
                <a:sym typeface="+mn-ea"/>
              </a:rPr>
              <a:t>这样全局最高分为</a:t>
            </a:r>
            <a:r>
              <a:rPr lang="en-US" altLang="zh-CN" sz="1800" dirty="0">
                <a:ea typeface="宋体" panose="02010600030101010101" pitchFamily="2" charset="-122"/>
                <a:sym typeface="+mn-ea"/>
              </a:rPr>
              <a:t>2.6</a:t>
            </a:r>
            <a:r>
              <a:rPr lang="zh-CN" altLang="en-US" sz="1800" dirty="0">
                <a:ea typeface="宋体" panose="02010600030101010101" pitchFamily="2" charset="-122"/>
                <a:sym typeface="+mn-ea"/>
              </a:rPr>
              <a:t>，最优路径为： </a:t>
            </a:r>
            <a:r>
              <a:rPr lang="en-US" altLang="zh-CN" sz="1800" dirty="0">
                <a:ea typeface="宋体" panose="02010600030101010101" pitchFamily="2" charset="-122"/>
                <a:sym typeface="+mn-ea"/>
              </a:rPr>
              <a:t>S</a:t>
            </a:r>
            <a:r>
              <a:rPr lang="en-US" altLang="zh-CN" sz="1400" dirty="0">
                <a:ea typeface="宋体" panose="02010600030101010101" pitchFamily="2" charset="-122"/>
                <a:sym typeface="+mn-ea"/>
              </a:rPr>
              <a:t>1</a:t>
            </a:r>
            <a:r>
              <a:rPr lang="en-US" altLang="zh-CN" sz="1800" dirty="0">
                <a:ea typeface="宋体" panose="02010600030101010101" pitchFamily="2" charset="-122"/>
                <a:sym typeface="+mn-ea"/>
              </a:rPr>
              <a:t> -&gt; S</a:t>
            </a:r>
            <a:r>
              <a:rPr lang="en-US" altLang="zh-CN" sz="1400" dirty="0">
                <a:ea typeface="宋体" panose="02010600030101010101" pitchFamily="2" charset="-122"/>
                <a:sym typeface="+mn-ea"/>
              </a:rPr>
              <a:t>2</a:t>
            </a:r>
            <a:r>
              <a:rPr lang="en-US" altLang="zh-CN" sz="1800" dirty="0">
                <a:ea typeface="宋体" panose="02010600030101010101" pitchFamily="2" charset="-122"/>
                <a:sym typeface="+mn-ea"/>
              </a:rPr>
              <a:t> -&gt; S</a:t>
            </a:r>
            <a:r>
              <a:rPr lang="en-US" altLang="zh-CN" sz="1400" dirty="0">
                <a:ea typeface="宋体" panose="02010600030101010101" pitchFamily="2" charset="-122"/>
                <a:sym typeface="+mn-ea"/>
              </a:rPr>
              <a:t>2</a:t>
            </a:r>
            <a:endParaRPr lang="zh-CN" altLang="en-US" sz="1800" dirty="0">
              <a:ea typeface="宋体" panose="02010600030101010101" pitchFamily="2" charset="-122"/>
              <a:sym typeface="+mn-ea"/>
            </a:endParaRPr>
          </a:p>
        </p:txBody>
      </p:sp>
      <p:pic>
        <p:nvPicPr>
          <p:cNvPr id="5" name="图片 4">
            <a:extLst>
              <a:ext uri="{FF2B5EF4-FFF2-40B4-BE49-F238E27FC236}">
                <a16:creationId xmlns:a16="http://schemas.microsoft.com/office/drawing/2014/main" id="{6D173796-65AC-40DB-987F-2D0A48AC6D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0145" y="3238406"/>
            <a:ext cx="6147777" cy="3423902"/>
          </a:xfrm>
          <a:prstGeom prst="rect">
            <a:avLst/>
          </a:prstGeom>
        </p:spPr>
      </p:pic>
      <p:pic>
        <p:nvPicPr>
          <p:cNvPr id="8" name="图片 7">
            <a:extLst>
              <a:ext uri="{FF2B5EF4-FFF2-40B4-BE49-F238E27FC236}">
                <a16:creationId xmlns:a16="http://schemas.microsoft.com/office/drawing/2014/main" id="{41275436-3424-4699-B7CA-1967EC8D1DB8}"/>
              </a:ext>
            </a:extLst>
          </p:cNvPr>
          <p:cNvPicPr>
            <a:picLocks noChangeAspect="1"/>
          </p:cNvPicPr>
          <p:nvPr/>
        </p:nvPicPr>
        <p:blipFill>
          <a:blip r:embed="rId9"/>
          <a:stretch>
            <a:fillRect/>
          </a:stretch>
        </p:blipFill>
        <p:spPr>
          <a:xfrm>
            <a:off x="1368611" y="5321295"/>
            <a:ext cx="3644778" cy="1521762"/>
          </a:xfrm>
          <a:prstGeom prst="rect">
            <a:avLst/>
          </a:prstGeom>
        </p:spPr>
      </p:pic>
    </p:spTree>
    <p:custDataLst>
      <p:tags r:id="rId2"/>
    </p:custDataLst>
    <p:extLst>
      <p:ext uri="{BB962C8B-B14F-4D97-AF65-F5344CB8AC3E}">
        <p14:creationId xmlns:p14="http://schemas.microsoft.com/office/powerpoint/2010/main" val="27608494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37"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Baseline</a:t>
            </a:r>
            <a:r>
              <a:rPr lang="zh-CN" altLang="en-US" sz="1800" dirty="0">
                <a:solidFill>
                  <a:srgbClr val="FF0000"/>
                </a:solidFill>
                <a:ea typeface="宋体" panose="02010600030101010101" pitchFamily="2" charset="-122"/>
                <a:sym typeface="+mn-ea"/>
              </a:rPr>
              <a:t>基线模型调优：</a:t>
            </a:r>
            <a:endParaRPr lang="en-US" altLang="zh-CN" sz="1800" dirty="0">
              <a:solidFill>
                <a:srgbClr val="FF0000"/>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1</a:t>
            </a:r>
            <a:r>
              <a:rPr lang="zh-CN" altLang="en-US" sz="1800" dirty="0">
                <a:solidFill>
                  <a:schemeClr val="tx1"/>
                </a:solidFill>
                <a:ea typeface="宋体" panose="02010600030101010101" pitchFamily="2" charset="-122"/>
                <a:sym typeface="+mn-ea"/>
              </a:rPr>
              <a:t>）使用更多的数据集</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err="1">
                <a:solidFill>
                  <a:schemeClr val="tx1"/>
                </a:solidFill>
                <a:ea typeface="宋体" panose="02010600030101010101" pitchFamily="2" charset="-122"/>
                <a:sym typeface="+mn-ea"/>
              </a:rPr>
              <a:t>training_data</a:t>
            </a:r>
            <a:r>
              <a:rPr lang="en-US" altLang="zh-CN" sz="1800" dirty="0">
                <a:solidFill>
                  <a:schemeClr val="tx1"/>
                </a:solidFill>
                <a:ea typeface="宋体" panose="02010600030101010101" pitchFamily="2" charset="-122"/>
                <a:sym typeface="+mn-ea"/>
              </a:rPr>
              <a:t> = </a:t>
            </a:r>
            <a:r>
              <a:rPr lang="en-US" altLang="zh-CN" sz="1800" dirty="0" err="1">
                <a:solidFill>
                  <a:schemeClr val="tx1"/>
                </a:solidFill>
                <a:ea typeface="宋体" panose="02010600030101010101" pitchFamily="2" charset="-122"/>
                <a:sym typeface="+mn-ea"/>
              </a:rPr>
              <a:t>training_data_txt</a:t>
            </a:r>
            <a:r>
              <a:rPr lang="en-US" altLang="zh-CN" sz="1800" dirty="0">
                <a:solidFill>
                  <a:schemeClr val="tx1"/>
                </a:solidFill>
                <a:ea typeface="宋体" panose="02010600030101010101" pitchFamily="2" charset="-122"/>
                <a:sym typeface="+mn-ea"/>
              </a:rPr>
              <a:t>[:10000]</a:t>
            </a:r>
          </a:p>
          <a:p>
            <a:pPr marL="0" indent="0">
              <a:lnSpc>
                <a:spcPct val="150000"/>
              </a:lnSpc>
              <a:buNone/>
            </a:pPr>
            <a:r>
              <a:rPr lang="en-US" altLang="zh-CN" sz="1800" dirty="0">
                <a:solidFill>
                  <a:schemeClr val="tx1"/>
                </a:solidFill>
                <a:ea typeface="宋体" panose="02010600030101010101" pitchFamily="2" charset="-122"/>
                <a:sym typeface="+mn-ea"/>
              </a:rPr>
              <a:t>2</a:t>
            </a:r>
            <a:r>
              <a:rPr lang="zh-CN" altLang="en-US" sz="1800" dirty="0">
                <a:solidFill>
                  <a:schemeClr val="tx1"/>
                </a:solidFill>
                <a:ea typeface="宋体" panose="02010600030101010101" pitchFamily="2" charset="-122"/>
                <a:sym typeface="+mn-ea"/>
              </a:rPr>
              <a:t>）使用更大的</a:t>
            </a:r>
            <a:r>
              <a:rPr lang="en-US" altLang="zh-CN" sz="1800" dirty="0" err="1">
                <a:solidFill>
                  <a:schemeClr val="tx1"/>
                </a:solidFill>
                <a:ea typeface="宋体" panose="02010600030101010101" pitchFamily="2" charset="-122"/>
                <a:sym typeface="+mn-ea"/>
              </a:rPr>
              <a:t>batch_size</a:t>
            </a:r>
            <a:r>
              <a:rPr lang="zh-CN" altLang="en-US" sz="1800" dirty="0">
                <a:solidFill>
                  <a:schemeClr val="tx1"/>
                </a:solidFill>
                <a:ea typeface="宋体" panose="02010600030101010101" pitchFamily="2" charset="-122"/>
                <a:sym typeface="+mn-ea"/>
              </a:rPr>
              <a:t>，充分利用</a:t>
            </a:r>
            <a:r>
              <a:rPr lang="en-US" altLang="zh-CN" sz="1800" dirty="0">
                <a:solidFill>
                  <a:schemeClr val="tx1"/>
                </a:solidFill>
                <a:ea typeface="宋体" panose="02010600030101010101" pitchFamily="2" charset="-122"/>
                <a:sym typeface="+mn-ea"/>
              </a:rPr>
              <a:t>GPU</a:t>
            </a:r>
            <a:r>
              <a:rPr lang="zh-CN" altLang="en-US" sz="1800" dirty="0">
                <a:solidFill>
                  <a:schemeClr val="tx1"/>
                </a:solidFill>
                <a:ea typeface="宋体" panose="02010600030101010101" pitchFamily="2" charset="-122"/>
                <a:sym typeface="+mn-ea"/>
              </a:rPr>
              <a:t>性能</a:t>
            </a: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zh-CN" altLang="en-US" sz="1800" dirty="0">
              <a:solidFill>
                <a:schemeClr val="tx1"/>
              </a:solidFill>
              <a:ea typeface="宋体" panose="02010600030101010101" pitchFamily="2" charset="-122"/>
              <a:sym typeface="+mn-ea"/>
            </a:endParaRPr>
          </a:p>
        </p:txBody>
      </p:sp>
      <p:sp>
        <p:nvSpPr>
          <p:cNvPr id="9" name="Content Placeholder 2">
            <a:extLst>
              <a:ext uri="{FF2B5EF4-FFF2-40B4-BE49-F238E27FC236}">
                <a16:creationId xmlns:a16="http://schemas.microsoft.com/office/drawing/2014/main" id="{97F0820A-FD48-44AB-B305-C9522146C369}"/>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solidFill>
                  <a:schemeClr val="tx1"/>
                </a:solidFill>
                <a:ea typeface="宋体" panose="02010600030101010101" pitchFamily="2" charset="-122"/>
                <a:sym typeface="+mn-ea"/>
              </a:rPr>
              <a:t>使用 </a:t>
            </a:r>
            <a:r>
              <a:rPr lang="en-US" altLang="zh-CN" sz="1800" dirty="0">
                <a:solidFill>
                  <a:schemeClr val="tx1"/>
                </a:solidFill>
                <a:ea typeface="宋体" panose="02010600030101010101" pitchFamily="2" charset="-122"/>
                <a:sym typeface="+mn-ea"/>
              </a:rPr>
              <a:t>Bi-LSTM-CRF</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epoch= 41</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F1_score</a:t>
            </a:r>
            <a:r>
              <a:rPr lang="zh-CN" altLang="en-US" sz="1800" dirty="0">
                <a:solidFill>
                  <a:schemeClr val="tx1"/>
                </a:solidFill>
                <a:ea typeface="宋体" panose="02010600030101010101" pitchFamily="2" charset="-122"/>
                <a:sym typeface="+mn-ea"/>
              </a:rPr>
              <a:t>大约为</a:t>
            </a:r>
            <a:r>
              <a:rPr lang="en-US" altLang="zh-CN" sz="1800" dirty="0">
                <a:solidFill>
                  <a:schemeClr val="tx1"/>
                </a:solidFill>
                <a:ea typeface="宋体" panose="02010600030101010101" pitchFamily="2" charset="-122"/>
                <a:sym typeface="+mn-ea"/>
              </a:rPr>
              <a:t>0.83</a:t>
            </a:r>
          </a:p>
          <a:p>
            <a:pPr marL="0" indent="0">
              <a:lnSpc>
                <a:spcPct val="150000"/>
              </a:lnSpc>
              <a:buNone/>
            </a:pPr>
            <a:r>
              <a:rPr lang="en-US" altLang="zh-CN" sz="1800" dirty="0">
                <a:solidFill>
                  <a:schemeClr val="tx1"/>
                </a:solidFill>
                <a:ea typeface="宋体" panose="02010600030101010101" pitchFamily="2" charset="-122"/>
                <a:sym typeface="+mn-ea"/>
              </a:rPr>
              <a:t>3</a:t>
            </a:r>
            <a:r>
              <a:rPr lang="zh-CN" altLang="en-US" sz="1800" dirty="0">
                <a:solidFill>
                  <a:schemeClr val="tx1"/>
                </a:solidFill>
                <a:ea typeface="宋体" panose="02010600030101010101" pitchFamily="2" charset="-122"/>
                <a:sym typeface="+mn-ea"/>
              </a:rPr>
              <a:t>）可以使用 </a:t>
            </a:r>
            <a:r>
              <a:rPr lang="en-US" altLang="zh-CN" sz="1800" dirty="0">
                <a:solidFill>
                  <a:schemeClr val="tx1"/>
                </a:solidFill>
                <a:ea typeface="宋体" panose="02010600030101010101" pitchFamily="2" charset="-122"/>
                <a:sym typeface="+mn-ea"/>
              </a:rPr>
              <a:t>BERT-</a:t>
            </a:r>
            <a:r>
              <a:rPr lang="en-US" altLang="zh-CN" sz="1800" dirty="0" err="1">
                <a:solidFill>
                  <a:schemeClr val="tx1"/>
                </a:solidFill>
                <a:ea typeface="宋体" panose="02010600030101010101" pitchFamily="2" charset="-122"/>
                <a:sym typeface="+mn-ea"/>
              </a:rPr>
              <a:t>BiLSTM</a:t>
            </a:r>
            <a:r>
              <a:rPr lang="en-US" altLang="zh-CN" sz="1800" dirty="0">
                <a:solidFill>
                  <a:schemeClr val="tx1"/>
                </a:solidFill>
                <a:ea typeface="宋体" panose="02010600030101010101" pitchFamily="2" charset="-122"/>
                <a:sym typeface="+mn-ea"/>
              </a:rPr>
              <a:t>-CRF</a:t>
            </a:r>
          </a:p>
          <a:p>
            <a:pPr marL="0" indent="0">
              <a:lnSpc>
                <a:spcPct val="150000"/>
              </a:lnSpc>
              <a:buNone/>
            </a:pPr>
            <a:r>
              <a:rPr lang="en-US" altLang="zh-CN" sz="1800" dirty="0">
                <a:solidFill>
                  <a:schemeClr val="tx1"/>
                </a:solidFill>
                <a:ea typeface="宋体" panose="02010600030101010101" pitchFamily="2" charset="-122"/>
                <a:sym typeface="+mn-ea"/>
              </a:rPr>
              <a:t>4</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TFIDF + LR =&gt; TFIDF + </a:t>
            </a:r>
            <a:r>
              <a:rPr lang="en-US" altLang="zh-CN" sz="1800" dirty="0" err="1">
                <a:solidFill>
                  <a:schemeClr val="tx1"/>
                </a:solidFill>
                <a:ea typeface="宋体" panose="02010600030101010101" pitchFamily="2" charset="-122"/>
                <a:sym typeface="+mn-ea"/>
              </a:rPr>
              <a:t>XGBoost</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5</a:t>
            </a:r>
            <a:r>
              <a:rPr lang="zh-CN" altLang="en-US" sz="1800" dirty="0">
                <a:solidFill>
                  <a:schemeClr val="tx1"/>
                </a:solidFill>
                <a:ea typeface="宋体" panose="02010600030101010101" pitchFamily="2" charset="-122"/>
                <a:sym typeface="+mn-ea"/>
              </a:rPr>
              <a:t>）使用 </a:t>
            </a:r>
            <a:r>
              <a:rPr lang="en-US" altLang="zh-CN" sz="1800" dirty="0">
                <a:solidFill>
                  <a:schemeClr val="tx1"/>
                </a:solidFill>
                <a:ea typeface="宋体" panose="02010600030101010101" pitchFamily="2" charset="-122"/>
                <a:sym typeface="+mn-ea"/>
              </a:rPr>
              <a:t>Bert</a:t>
            </a:r>
            <a:r>
              <a:rPr lang="zh-CN" altLang="en-US" sz="1800" dirty="0">
                <a:solidFill>
                  <a:schemeClr val="tx1"/>
                </a:solidFill>
                <a:ea typeface="宋体" panose="02010600030101010101" pitchFamily="2" charset="-122"/>
                <a:sym typeface="+mn-ea"/>
              </a:rPr>
              <a:t>进行情感分类</a:t>
            </a: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p:txBody>
      </p:sp>
      <p:pic>
        <p:nvPicPr>
          <p:cNvPr id="10" name="图片 9">
            <a:extLst>
              <a:ext uri="{FF2B5EF4-FFF2-40B4-BE49-F238E27FC236}">
                <a16:creationId xmlns:a16="http://schemas.microsoft.com/office/drawing/2014/main" id="{5790FD92-187B-4D12-8702-4DB60245F44D}"/>
              </a:ext>
            </a:extLst>
          </p:cNvPr>
          <p:cNvPicPr>
            <a:picLocks noChangeAspect="1"/>
          </p:cNvPicPr>
          <p:nvPr/>
        </p:nvPicPr>
        <p:blipFill>
          <a:blip r:embed="rId8"/>
          <a:stretch>
            <a:fillRect/>
          </a:stretch>
        </p:blipFill>
        <p:spPr>
          <a:xfrm>
            <a:off x="602379" y="3774662"/>
            <a:ext cx="5163268" cy="2957303"/>
          </a:xfrm>
          <a:prstGeom prst="rect">
            <a:avLst/>
          </a:prstGeom>
        </p:spPr>
      </p:pic>
      <p:graphicFrame>
        <p:nvGraphicFramePr>
          <p:cNvPr id="3" name="表格 4">
            <a:extLst>
              <a:ext uri="{FF2B5EF4-FFF2-40B4-BE49-F238E27FC236}">
                <a16:creationId xmlns:a16="http://schemas.microsoft.com/office/drawing/2014/main" id="{D8C178BC-FF4B-451E-829D-64E4BDDE26E1}"/>
              </a:ext>
            </a:extLst>
          </p:cNvPr>
          <p:cNvGraphicFramePr>
            <a:graphicFrameLocks noGrp="1"/>
          </p:cNvGraphicFramePr>
          <p:nvPr/>
        </p:nvGraphicFramePr>
        <p:xfrm>
          <a:off x="6354233" y="3652052"/>
          <a:ext cx="4827743" cy="1824444"/>
        </p:xfrm>
        <a:graphic>
          <a:graphicData uri="http://schemas.openxmlformats.org/drawingml/2006/table">
            <a:tbl>
              <a:tblPr firstRow="1" bandRow="1">
                <a:tableStyleId>{5940675A-B579-460E-94D1-54222C63F5DA}</a:tableStyleId>
              </a:tblPr>
              <a:tblGrid>
                <a:gridCol w="2724235">
                  <a:extLst>
                    <a:ext uri="{9D8B030D-6E8A-4147-A177-3AD203B41FA5}">
                      <a16:colId xmlns:a16="http://schemas.microsoft.com/office/drawing/2014/main" val="1855421293"/>
                    </a:ext>
                  </a:extLst>
                </a:gridCol>
                <a:gridCol w="2103508">
                  <a:extLst>
                    <a:ext uri="{9D8B030D-6E8A-4147-A177-3AD203B41FA5}">
                      <a16:colId xmlns:a16="http://schemas.microsoft.com/office/drawing/2014/main" val="638965827"/>
                    </a:ext>
                  </a:extLst>
                </a:gridCol>
              </a:tblGrid>
              <a:tr h="456111">
                <a:tc>
                  <a:txBody>
                    <a:bodyPr/>
                    <a:lstStyle/>
                    <a:p>
                      <a:pPr algn="ctr"/>
                      <a:r>
                        <a:rPr lang="zh-CN" altLang="en-US" sz="1600" b="0" dirty="0">
                          <a:solidFill>
                            <a:schemeClr val="tx1"/>
                          </a:solidFill>
                        </a:rPr>
                        <a:t>算法</a:t>
                      </a:r>
                    </a:p>
                  </a:txBody>
                  <a:tcPr/>
                </a:tc>
                <a:tc>
                  <a:txBody>
                    <a:bodyPr/>
                    <a:lstStyle/>
                    <a:p>
                      <a:pPr algn="ctr"/>
                      <a:r>
                        <a:rPr lang="en-US" altLang="zh-CN" sz="1600" b="0" dirty="0">
                          <a:solidFill>
                            <a:schemeClr val="tx1"/>
                          </a:solidFill>
                        </a:rPr>
                        <a:t>kappa</a:t>
                      </a:r>
                      <a:endParaRPr lang="zh-CN" altLang="en-US" sz="1600" b="0" dirty="0">
                        <a:solidFill>
                          <a:schemeClr val="tx1"/>
                        </a:solidFill>
                      </a:endParaRPr>
                    </a:p>
                  </a:txBody>
                  <a:tcPr/>
                </a:tc>
                <a:extLst>
                  <a:ext uri="{0D108BD9-81ED-4DB2-BD59-A6C34878D82A}">
                    <a16:rowId xmlns:a16="http://schemas.microsoft.com/office/drawing/2014/main" val="3376457872"/>
                  </a:ext>
                </a:extLst>
              </a:tr>
              <a:tr h="456111">
                <a:tc>
                  <a:txBody>
                    <a:bodyPr/>
                    <a:lstStyle/>
                    <a:p>
                      <a:pPr algn="ctr"/>
                      <a:r>
                        <a:rPr lang="en-US" altLang="zh-CN" sz="1600" b="0" dirty="0">
                          <a:solidFill>
                            <a:schemeClr val="tx1"/>
                          </a:solidFill>
                        </a:rPr>
                        <a:t>TFIDF + LR</a:t>
                      </a:r>
                      <a:endParaRPr lang="zh-CN" altLang="en-US" sz="1600" b="0" dirty="0">
                        <a:solidFill>
                          <a:schemeClr val="tx1"/>
                        </a:solidFill>
                      </a:endParaRPr>
                    </a:p>
                  </a:txBody>
                  <a:tcPr/>
                </a:tc>
                <a:tc>
                  <a:txBody>
                    <a:bodyPr/>
                    <a:lstStyle/>
                    <a:p>
                      <a:pPr algn="ctr"/>
                      <a:r>
                        <a:rPr lang="en-US" altLang="zh-CN" sz="1600" b="0" dirty="0">
                          <a:solidFill>
                            <a:schemeClr val="tx1"/>
                          </a:solidFill>
                        </a:rPr>
                        <a:t>0.05</a:t>
                      </a:r>
                      <a:endParaRPr lang="zh-CN" altLang="en-US" sz="1600" b="0" dirty="0">
                        <a:solidFill>
                          <a:schemeClr val="tx1"/>
                        </a:solidFill>
                      </a:endParaRPr>
                    </a:p>
                  </a:txBody>
                  <a:tcPr/>
                </a:tc>
                <a:extLst>
                  <a:ext uri="{0D108BD9-81ED-4DB2-BD59-A6C34878D82A}">
                    <a16:rowId xmlns:a16="http://schemas.microsoft.com/office/drawing/2014/main" val="2222532251"/>
                  </a:ext>
                </a:extLst>
              </a:tr>
              <a:tr h="456111">
                <a:tc>
                  <a:txBody>
                    <a:bodyPr/>
                    <a:lstStyle/>
                    <a:p>
                      <a:pPr algn="ctr"/>
                      <a:r>
                        <a:rPr lang="en-US" altLang="zh-CN" sz="1600" b="0" dirty="0">
                          <a:solidFill>
                            <a:schemeClr val="tx1"/>
                          </a:solidFill>
                        </a:rPr>
                        <a:t>TFIDF + </a:t>
                      </a:r>
                      <a:r>
                        <a:rPr lang="en-US" altLang="zh-CN" sz="1600" b="0" dirty="0" err="1">
                          <a:solidFill>
                            <a:schemeClr val="tx1"/>
                          </a:solidFill>
                        </a:rPr>
                        <a:t>XGBoost</a:t>
                      </a:r>
                      <a:endParaRPr lang="zh-CN" altLang="en-US" sz="1600" b="0" dirty="0">
                        <a:solidFill>
                          <a:schemeClr val="tx1"/>
                        </a:solidFill>
                      </a:endParaRPr>
                    </a:p>
                  </a:txBody>
                  <a:tcPr/>
                </a:tc>
                <a:tc>
                  <a:txBody>
                    <a:bodyPr/>
                    <a:lstStyle/>
                    <a:p>
                      <a:pPr algn="ctr"/>
                      <a:r>
                        <a:rPr lang="en-US" altLang="zh-CN" sz="1600" b="0" dirty="0">
                          <a:solidFill>
                            <a:schemeClr val="tx1"/>
                          </a:solidFill>
                        </a:rPr>
                        <a:t>0.13</a:t>
                      </a:r>
                      <a:endParaRPr lang="zh-CN" altLang="en-US" sz="1600" b="0" dirty="0">
                        <a:solidFill>
                          <a:schemeClr val="tx1"/>
                        </a:solidFill>
                      </a:endParaRPr>
                    </a:p>
                  </a:txBody>
                  <a:tcPr/>
                </a:tc>
                <a:extLst>
                  <a:ext uri="{0D108BD9-81ED-4DB2-BD59-A6C34878D82A}">
                    <a16:rowId xmlns:a16="http://schemas.microsoft.com/office/drawing/2014/main" val="3326321043"/>
                  </a:ext>
                </a:extLst>
              </a:tr>
              <a:tr h="456111">
                <a:tc>
                  <a:txBody>
                    <a:bodyPr/>
                    <a:lstStyle/>
                    <a:p>
                      <a:pPr algn="ctr"/>
                      <a:r>
                        <a:rPr lang="en-US" altLang="zh-CN" sz="1600" b="0" dirty="0" err="1">
                          <a:solidFill>
                            <a:schemeClr val="tx1"/>
                          </a:solidFill>
                        </a:rPr>
                        <a:t>BertForSequenceClassification</a:t>
                      </a:r>
                      <a:endParaRPr lang="zh-CN" altLang="en-US" sz="1600" b="0" dirty="0">
                        <a:solidFill>
                          <a:schemeClr val="tx1"/>
                        </a:solidFill>
                      </a:endParaRPr>
                    </a:p>
                  </a:txBody>
                  <a:tcPr/>
                </a:tc>
                <a:tc>
                  <a:txBody>
                    <a:bodyPr/>
                    <a:lstStyle/>
                    <a:p>
                      <a:pPr algn="ctr"/>
                      <a:r>
                        <a:rPr lang="en-US" altLang="zh-CN" sz="1600" b="0" dirty="0">
                          <a:solidFill>
                            <a:schemeClr val="tx1"/>
                          </a:solidFill>
                        </a:rPr>
                        <a:t>0.46</a:t>
                      </a:r>
                      <a:endParaRPr lang="zh-CN" altLang="en-US" sz="1600" b="0" dirty="0">
                        <a:solidFill>
                          <a:schemeClr val="tx1"/>
                        </a:solidFill>
                      </a:endParaRPr>
                    </a:p>
                  </a:txBody>
                  <a:tcPr/>
                </a:tc>
                <a:extLst>
                  <a:ext uri="{0D108BD9-81ED-4DB2-BD59-A6C34878D82A}">
                    <a16:rowId xmlns:a16="http://schemas.microsoft.com/office/drawing/2014/main" val="1084029030"/>
                  </a:ext>
                </a:extLst>
              </a:tr>
            </a:tbl>
          </a:graphicData>
        </a:graphic>
      </p:graphicFrame>
    </p:spTree>
    <p:custDataLst>
      <p:tags r:id="rId2"/>
    </p:custDataLst>
    <p:extLst>
      <p:ext uri="{BB962C8B-B14F-4D97-AF65-F5344CB8AC3E}">
        <p14:creationId xmlns:p14="http://schemas.microsoft.com/office/powerpoint/2010/main" val="10398056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61"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BERT-</a:t>
            </a:r>
            <a:r>
              <a:rPr lang="en-US" altLang="zh-CN" sz="1800" dirty="0" err="1">
                <a:solidFill>
                  <a:srgbClr val="FF0000"/>
                </a:solidFill>
                <a:ea typeface="宋体" panose="02010600030101010101" pitchFamily="2" charset="-122"/>
                <a:sym typeface="+mn-ea"/>
              </a:rPr>
              <a:t>BiLSTM</a:t>
            </a:r>
            <a:r>
              <a:rPr lang="en-US" altLang="zh-CN" sz="1800" dirty="0">
                <a:solidFill>
                  <a:srgbClr val="FF0000"/>
                </a:solidFill>
                <a:ea typeface="宋体" panose="02010600030101010101" pitchFamily="2" charset="-122"/>
                <a:sym typeface="+mn-ea"/>
              </a:rPr>
              <a:t>-CRF</a:t>
            </a:r>
            <a:r>
              <a:rPr lang="zh-CN" altLang="en-US" sz="1800" dirty="0">
                <a:solidFill>
                  <a:srgbClr val="FF0000"/>
                </a:solidFill>
                <a:ea typeface="宋体" panose="02010600030101010101" pitchFamily="2" charset="-122"/>
                <a:sym typeface="+mn-ea"/>
              </a:rPr>
              <a:t>：</a:t>
            </a:r>
            <a:endParaRPr lang="en-US" altLang="zh-CN" sz="1800" dirty="0">
              <a:solidFill>
                <a:srgbClr val="FF0000"/>
              </a:solidFill>
              <a:ea typeface="宋体" panose="02010600030101010101" pitchFamily="2" charset="-122"/>
              <a:sym typeface="+mn-ea"/>
            </a:endParaRPr>
          </a:p>
          <a:p>
            <a:pPr marL="0" indent="0">
              <a:lnSpc>
                <a:spcPct val="150000"/>
              </a:lnSpc>
              <a:buNone/>
            </a:pPr>
            <a:r>
              <a:rPr lang="zh-CN" altLang="en-US" sz="1800" dirty="0">
                <a:solidFill>
                  <a:schemeClr val="tx1"/>
                </a:solidFill>
                <a:ea typeface="宋体" panose="02010600030101010101" pitchFamily="2" charset="-122"/>
                <a:sym typeface="+mn-ea"/>
              </a:rPr>
              <a:t>使用</a:t>
            </a:r>
            <a:r>
              <a:rPr lang="en-US" altLang="zh-CN" sz="1800" dirty="0">
                <a:solidFill>
                  <a:schemeClr val="tx1"/>
                </a:solidFill>
                <a:ea typeface="宋体" panose="02010600030101010101" pitchFamily="2" charset="-122"/>
                <a:sym typeface="+mn-ea"/>
              </a:rPr>
              <a:t>BERT</a:t>
            </a:r>
            <a:r>
              <a:rPr lang="zh-CN" altLang="en-US" sz="1800" dirty="0">
                <a:solidFill>
                  <a:schemeClr val="tx1"/>
                </a:solidFill>
                <a:ea typeface="宋体" panose="02010600030101010101" pitchFamily="2" charset="-122"/>
                <a:sym typeface="+mn-ea"/>
              </a:rPr>
              <a:t>预训练模型做</a:t>
            </a:r>
            <a:r>
              <a:rPr lang="en-US" altLang="zh-CN" sz="1800" dirty="0">
                <a:solidFill>
                  <a:schemeClr val="tx1"/>
                </a:solidFill>
                <a:ea typeface="宋体" panose="02010600030101010101" pitchFamily="2" charset="-122"/>
                <a:sym typeface="+mn-ea"/>
              </a:rPr>
              <a:t>Embedding</a:t>
            </a:r>
            <a:r>
              <a:rPr lang="zh-CN" altLang="en-US" sz="1800" dirty="0">
                <a:solidFill>
                  <a:schemeClr val="tx1"/>
                </a:solidFill>
                <a:ea typeface="宋体" panose="02010600030101010101" pitchFamily="2" charset="-122"/>
                <a:sym typeface="+mn-ea"/>
              </a:rPr>
              <a:t>，可以将预训练语义信息迁移过来（比随机初始化要好）</a:t>
            </a:r>
            <a:endParaRPr lang="en-US" altLang="zh-CN" sz="1800" dirty="0">
              <a:solidFill>
                <a:schemeClr val="tx1"/>
              </a:solidFill>
              <a:ea typeface="宋体" panose="02010600030101010101" pitchFamily="2" charset="-122"/>
              <a:sym typeface="+mn-ea"/>
            </a:endParaRPr>
          </a:p>
          <a:p>
            <a:pPr marL="0" indent="0">
              <a:lnSpc>
                <a:spcPct val="150000"/>
              </a:lnSpc>
              <a:buNone/>
            </a:pPr>
            <a:r>
              <a:rPr lang="zh-CN" altLang="en-US" sz="1800" dirty="0">
                <a:solidFill>
                  <a:schemeClr val="tx1"/>
                </a:solidFill>
                <a:ea typeface="宋体" panose="02010600030101010101" pitchFamily="2" charset="-122"/>
                <a:sym typeface="+mn-ea"/>
              </a:rPr>
              <a:t>为了实现结构分层，</a:t>
            </a:r>
            <a:r>
              <a:rPr lang="en-US" altLang="zh-CN" sz="1800" dirty="0">
                <a:solidFill>
                  <a:schemeClr val="tx1"/>
                </a:solidFill>
                <a:ea typeface="宋体" panose="02010600030101010101" pitchFamily="2" charset="-122"/>
                <a:sym typeface="+mn-ea"/>
              </a:rPr>
              <a:t>Embedding</a:t>
            </a:r>
            <a:r>
              <a:rPr lang="zh-CN" altLang="en-US" sz="1800" dirty="0">
                <a:solidFill>
                  <a:schemeClr val="tx1"/>
                </a:solidFill>
                <a:ea typeface="宋体" panose="02010600030101010101" pitchFamily="2" charset="-122"/>
                <a:sym typeface="+mn-ea"/>
              </a:rPr>
              <a:t>层设置为不可变</a:t>
            </a:r>
          </a:p>
          <a:p>
            <a:pPr marL="0" indent="0">
              <a:lnSpc>
                <a:spcPct val="150000"/>
              </a:lnSpc>
              <a:buNone/>
            </a:pPr>
            <a:r>
              <a:rPr lang="en-US" altLang="zh-CN" sz="1800" dirty="0">
                <a:solidFill>
                  <a:schemeClr val="tx1"/>
                </a:solidFill>
                <a:ea typeface="宋体" panose="02010600030101010101" pitchFamily="2" charset="-122"/>
                <a:sym typeface="+mn-ea"/>
              </a:rPr>
              <a:t>BERT-</a:t>
            </a:r>
            <a:r>
              <a:rPr lang="en-US" altLang="zh-CN" sz="1800" dirty="0" err="1">
                <a:solidFill>
                  <a:schemeClr val="tx1"/>
                </a:solidFill>
                <a:ea typeface="宋体" panose="02010600030101010101" pitchFamily="2" charset="-122"/>
                <a:sym typeface="+mn-ea"/>
              </a:rPr>
              <a:t>wwm</a:t>
            </a:r>
            <a:r>
              <a:rPr lang="en-US" altLang="zh-CN" sz="1800" dirty="0">
                <a:solidFill>
                  <a:schemeClr val="tx1"/>
                </a:solidFill>
                <a:ea typeface="宋体" panose="02010600030101010101" pitchFamily="2" charset="-122"/>
                <a:sym typeface="+mn-ea"/>
              </a:rPr>
              <a:t> </a:t>
            </a:r>
            <a:r>
              <a:rPr lang="zh-CN" altLang="en-US" sz="1800" dirty="0">
                <a:solidFill>
                  <a:schemeClr val="tx1"/>
                </a:solidFill>
                <a:ea typeface="宋体" panose="02010600030101010101" pitchFamily="2" charset="-122"/>
                <a:sym typeface="+mn-ea"/>
              </a:rPr>
              <a:t>（替换原来的</a:t>
            </a:r>
            <a:r>
              <a:rPr lang="en-US" altLang="zh-CN" sz="1800" dirty="0">
                <a:solidFill>
                  <a:schemeClr val="tx1"/>
                </a:solidFill>
                <a:ea typeface="宋体" panose="02010600030101010101" pitchFamily="2" charset="-122"/>
                <a:sym typeface="+mn-ea"/>
              </a:rPr>
              <a:t>BERT Embedding</a:t>
            </a:r>
            <a:r>
              <a:rPr lang="zh-CN" altLang="en-US" sz="1800" dirty="0">
                <a:solidFill>
                  <a:schemeClr val="tx1"/>
                </a:solidFill>
                <a:ea typeface="宋体" panose="02010600030101010101" pitchFamily="2" charset="-122"/>
                <a:sym typeface="+mn-ea"/>
              </a:rPr>
              <a:t>）</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Pre-Training with Whole Word </a:t>
            </a:r>
            <a:r>
              <a:rPr lang="en-US" altLang="zh-CN" sz="1800" dirty="0" err="1">
                <a:solidFill>
                  <a:schemeClr val="tx1"/>
                </a:solidFill>
                <a:ea typeface="宋体" panose="02010600030101010101" pitchFamily="2" charset="-122"/>
                <a:sym typeface="+mn-ea"/>
              </a:rPr>
              <a:t>Maskingfor</a:t>
            </a:r>
            <a:r>
              <a:rPr lang="en-US" altLang="zh-CN" sz="1800" dirty="0">
                <a:solidFill>
                  <a:schemeClr val="tx1"/>
                </a:solidFill>
                <a:ea typeface="宋体" panose="02010600030101010101" pitchFamily="2" charset="-122"/>
                <a:sym typeface="+mn-ea"/>
              </a:rPr>
              <a:t> Chinese BERT </a:t>
            </a:r>
          </a:p>
          <a:p>
            <a:pPr marL="0" indent="0">
              <a:lnSpc>
                <a:spcPct val="150000"/>
              </a:lnSpc>
              <a:buNone/>
            </a:pPr>
            <a:r>
              <a:rPr lang="zh-CN" altLang="en-US" sz="1800" dirty="0">
                <a:solidFill>
                  <a:schemeClr val="tx1"/>
                </a:solidFill>
                <a:ea typeface="宋体" panose="02010600030101010101" pitchFamily="2" charset="-122"/>
                <a:sym typeface="+mn-ea"/>
              </a:rPr>
              <a:t>哈工大提出的，在原始</a:t>
            </a:r>
            <a:r>
              <a:rPr lang="en-US" altLang="zh-CN" sz="1800" dirty="0" err="1">
                <a:solidFill>
                  <a:schemeClr val="tx1"/>
                </a:solidFill>
                <a:ea typeface="宋体" panose="02010600030101010101" pitchFamily="2" charset="-122"/>
                <a:sym typeface="+mn-ea"/>
              </a:rPr>
              <a:t>bert</a:t>
            </a:r>
            <a:r>
              <a:rPr lang="en-US" altLang="zh-CN" sz="1800" dirty="0">
                <a:solidFill>
                  <a:schemeClr val="tx1"/>
                </a:solidFill>
                <a:ea typeface="宋体" panose="02010600030101010101" pitchFamily="2" charset="-122"/>
                <a:sym typeface="+mn-ea"/>
              </a:rPr>
              <a:t>-base</a:t>
            </a:r>
            <a:r>
              <a:rPr lang="zh-CN" altLang="en-US" sz="1800" dirty="0">
                <a:solidFill>
                  <a:schemeClr val="tx1"/>
                </a:solidFill>
                <a:ea typeface="宋体" panose="02010600030101010101" pitchFamily="2" charset="-122"/>
                <a:sym typeface="+mn-ea"/>
              </a:rPr>
              <a:t>的基础上引入</a:t>
            </a:r>
            <a:r>
              <a:rPr lang="en-US" altLang="zh-CN" sz="1800" dirty="0">
                <a:solidFill>
                  <a:schemeClr val="tx1"/>
                </a:solidFill>
                <a:ea typeface="宋体" panose="02010600030101010101" pitchFamily="2" charset="-122"/>
                <a:sym typeface="+mn-ea"/>
              </a:rPr>
              <a:t>whole word mask</a:t>
            </a:r>
            <a:r>
              <a:rPr lang="zh-CN" altLang="en-US" sz="1800" dirty="0">
                <a:solidFill>
                  <a:schemeClr val="tx1"/>
                </a:solidFill>
                <a:ea typeface="宋体" panose="02010600030101010101" pitchFamily="2" charset="-122"/>
                <a:sym typeface="+mn-ea"/>
              </a:rPr>
              <a:t>，也就是分词后的词进行</a:t>
            </a:r>
            <a:r>
              <a:rPr lang="en-US" altLang="zh-CN" sz="1800" dirty="0">
                <a:solidFill>
                  <a:schemeClr val="tx1"/>
                </a:solidFill>
                <a:ea typeface="宋体" panose="02010600030101010101" pitchFamily="2" charset="-122"/>
                <a:sym typeface="+mn-ea"/>
              </a:rPr>
              <a:t>mask</a:t>
            </a:r>
            <a:endParaRPr lang="zh-CN" altLang="en-US" sz="1800" dirty="0">
              <a:solidFill>
                <a:schemeClr val="tx1"/>
              </a:solidFill>
              <a:ea typeface="宋体" panose="02010600030101010101" pitchFamily="2" charset="-122"/>
              <a:sym typeface="+mn-ea"/>
            </a:endParaRPr>
          </a:p>
          <a:p>
            <a:pPr marL="0" indent="0">
              <a:lnSpc>
                <a:spcPct val="150000"/>
              </a:lnSpc>
              <a:buNone/>
            </a:pPr>
            <a:endParaRPr lang="zh-CN" altLang="en-US" sz="1400" dirty="0">
              <a:solidFill>
                <a:schemeClr val="tx1"/>
              </a:solidFill>
              <a:ea typeface="宋体" panose="02010600030101010101" pitchFamily="2" charset="-122"/>
              <a:sym typeface="+mn-ea"/>
            </a:endParaRPr>
          </a:p>
        </p:txBody>
      </p:sp>
      <p:sp>
        <p:nvSpPr>
          <p:cNvPr id="11" name="Content Placeholder 2">
            <a:extLst>
              <a:ext uri="{FF2B5EF4-FFF2-40B4-BE49-F238E27FC236}">
                <a16:creationId xmlns:a16="http://schemas.microsoft.com/office/drawing/2014/main" id="{8576F7C0-122B-49D4-A16F-ECB872004B06}"/>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ERNIE-</a:t>
            </a:r>
            <a:r>
              <a:rPr lang="en-US" altLang="zh-CN" sz="1800" dirty="0" err="1">
                <a:solidFill>
                  <a:srgbClr val="FF0000"/>
                </a:solidFill>
                <a:ea typeface="宋体" panose="02010600030101010101" pitchFamily="2" charset="-122"/>
                <a:sym typeface="+mn-ea"/>
              </a:rPr>
              <a:t>BiLSTM</a:t>
            </a:r>
            <a:r>
              <a:rPr lang="en-US" altLang="zh-CN" sz="1800" dirty="0">
                <a:solidFill>
                  <a:srgbClr val="FF0000"/>
                </a:solidFill>
                <a:ea typeface="宋体" panose="02010600030101010101" pitchFamily="2" charset="-122"/>
                <a:sym typeface="+mn-ea"/>
              </a:rPr>
              <a:t>-CRF:</a:t>
            </a:r>
          </a:p>
          <a:p>
            <a:pPr marL="0" indent="0">
              <a:lnSpc>
                <a:spcPct val="150000"/>
              </a:lnSpc>
              <a:buNone/>
            </a:pPr>
            <a:r>
              <a:rPr lang="zh-CN" altLang="en-US" sz="1800" dirty="0">
                <a:solidFill>
                  <a:schemeClr val="tx1"/>
                </a:solidFill>
                <a:ea typeface="宋体" panose="02010600030101010101" pitchFamily="2" charset="-122"/>
                <a:sym typeface="+mn-ea"/>
              </a:rPr>
              <a:t>百度提出的</a:t>
            </a:r>
            <a:r>
              <a:rPr lang="en-US" altLang="zh-CN" sz="1800" dirty="0">
                <a:solidFill>
                  <a:schemeClr val="tx1"/>
                </a:solidFill>
                <a:ea typeface="宋体" panose="02010600030101010101" pitchFamily="2" charset="-122"/>
                <a:sym typeface="+mn-ea"/>
              </a:rPr>
              <a:t>ERNIE</a:t>
            </a:r>
            <a:r>
              <a:rPr lang="zh-CN" altLang="en-US" sz="1800" dirty="0">
                <a:solidFill>
                  <a:schemeClr val="tx1"/>
                </a:solidFill>
                <a:ea typeface="宋体" panose="02010600030101010101" pitchFamily="2" charset="-122"/>
                <a:sym typeface="+mn-ea"/>
              </a:rPr>
              <a:t>模型针对</a:t>
            </a:r>
            <a:r>
              <a:rPr lang="en-US" altLang="zh-CN" sz="1800" dirty="0">
                <a:solidFill>
                  <a:schemeClr val="tx1"/>
                </a:solidFill>
                <a:ea typeface="宋体" panose="02010600030101010101" pitchFamily="2" charset="-122"/>
                <a:sym typeface="+mn-ea"/>
              </a:rPr>
              <a:t>BERT</a:t>
            </a:r>
            <a:r>
              <a:rPr lang="zh-CN" altLang="en-US" sz="1800" dirty="0">
                <a:solidFill>
                  <a:schemeClr val="tx1"/>
                </a:solidFill>
                <a:ea typeface="宋体" panose="02010600030101010101" pitchFamily="2" charset="-122"/>
                <a:sym typeface="+mn-ea"/>
              </a:rPr>
              <a:t>在中文</a:t>
            </a:r>
            <a:r>
              <a:rPr lang="en-US" altLang="zh-CN" sz="1800" dirty="0">
                <a:solidFill>
                  <a:schemeClr val="tx1"/>
                </a:solidFill>
                <a:ea typeface="宋体" panose="02010600030101010101" pitchFamily="2" charset="-122"/>
                <a:sym typeface="+mn-ea"/>
              </a:rPr>
              <a:t>NLP</a:t>
            </a:r>
            <a:r>
              <a:rPr lang="zh-CN" altLang="en-US" sz="1800" dirty="0">
                <a:solidFill>
                  <a:schemeClr val="tx1"/>
                </a:solidFill>
                <a:ea typeface="宋体" panose="02010600030101010101" pitchFamily="2" charset="-122"/>
                <a:sym typeface="+mn-ea"/>
              </a:rPr>
              <a:t>任务中表现不够好提出的改进，此外</a:t>
            </a:r>
            <a:r>
              <a:rPr lang="en-US" altLang="zh-CN" sz="1800" dirty="0">
                <a:solidFill>
                  <a:schemeClr val="tx1"/>
                </a:solidFill>
                <a:ea typeface="宋体" panose="02010600030101010101" pitchFamily="2" charset="-122"/>
                <a:sym typeface="+mn-ea"/>
              </a:rPr>
              <a:t>ernie-1.0</a:t>
            </a:r>
            <a:r>
              <a:rPr lang="zh-CN" altLang="en-US" sz="1800" dirty="0">
                <a:solidFill>
                  <a:schemeClr val="tx1"/>
                </a:solidFill>
                <a:ea typeface="宋体" panose="02010600030101010101" pitchFamily="2" charset="-122"/>
                <a:sym typeface="+mn-ea"/>
              </a:rPr>
              <a:t>具有大量的中文语料，比如：哈尔滨是黑龙江的省会，国际冰雪文化名称</a:t>
            </a:r>
          </a:p>
          <a:p>
            <a:pPr marL="0" indent="0">
              <a:lnSpc>
                <a:spcPct val="150000"/>
              </a:lnSpc>
              <a:buNone/>
            </a:pPr>
            <a:endParaRPr lang="en-US" altLang="zh-CN" sz="1800" dirty="0">
              <a:solidFill>
                <a:schemeClr val="tx1"/>
              </a:solidFill>
              <a:ea typeface="宋体" panose="02010600030101010101" pitchFamily="2" charset="-122"/>
              <a:sym typeface="+mn-ea"/>
            </a:endParaRPr>
          </a:p>
        </p:txBody>
      </p:sp>
      <p:pic>
        <p:nvPicPr>
          <p:cNvPr id="5" name="图片 4">
            <a:extLst>
              <a:ext uri="{FF2B5EF4-FFF2-40B4-BE49-F238E27FC236}">
                <a16:creationId xmlns:a16="http://schemas.microsoft.com/office/drawing/2014/main" id="{4288DD4D-6B3F-4AB3-BE74-00F5B88D0E67}"/>
              </a:ext>
            </a:extLst>
          </p:cNvPr>
          <p:cNvPicPr>
            <a:picLocks noChangeAspect="1"/>
          </p:cNvPicPr>
          <p:nvPr/>
        </p:nvPicPr>
        <p:blipFill>
          <a:blip r:embed="rId8"/>
          <a:stretch>
            <a:fillRect/>
          </a:stretch>
        </p:blipFill>
        <p:spPr>
          <a:xfrm>
            <a:off x="352425" y="5169274"/>
            <a:ext cx="6024469" cy="1617009"/>
          </a:xfrm>
          <a:prstGeom prst="rect">
            <a:avLst/>
          </a:prstGeom>
        </p:spPr>
      </p:pic>
      <p:pic>
        <p:nvPicPr>
          <p:cNvPr id="7" name="图片 6">
            <a:extLst>
              <a:ext uri="{FF2B5EF4-FFF2-40B4-BE49-F238E27FC236}">
                <a16:creationId xmlns:a16="http://schemas.microsoft.com/office/drawing/2014/main" id="{0F5C618A-16A6-44D6-8E31-1F0DC163B8F9}"/>
              </a:ext>
            </a:extLst>
          </p:cNvPr>
          <p:cNvPicPr>
            <a:picLocks noChangeAspect="1"/>
          </p:cNvPicPr>
          <p:nvPr/>
        </p:nvPicPr>
        <p:blipFill>
          <a:blip r:embed="rId9"/>
          <a:stretch>
            <a:fillRect/>
          </a:stretch>
        </p:blipFill>
        <p:spPr>
          <a:xfrm>
            <a:off x="7106024" y="3340036"/>
            <a:ext cx="3810277" cy="1423501"/>
          </a:xfrm>
          <a:prstGeom prst="rect">
            <a:avLst/>
          </a:prstGeom>
        </p:spPr>
      </p:pic>
      <p:pic>
        <p:nvPicPr>
          <p:cNvPr id="13" name="图片 12">
            <a:extLst>
              <a:ext uri="{FF2B5EF4-FFF2-40B4-BE49-F238E27FC236}">
                <a16:creationId xmlns:a16="http://schemas.microsoft.com/office/drawing/2014/main" id="{57880DD7-B39D-4102-A866-DCC353095CB9}"/>
              </a:ext>
            </a:extLst>
          </p:cNvPr>
          <p:cNvPicPr>
            <a:picLocks noChangeAspect="1"/>
          </p:cNvPicPr>
          <p:nvPr/>
        </p:nvPicPr>
        <p:blipFill>
          <a:blip r:embed="rId10"/>
          <a:stretch>
            <a:fillRect/>
          </a:stretch>
        </p:blipFill>
        <p:spPr>
          <a:xfrm>
            <a:off x="7129928" y="5181309"/>
            <a:ext cx="3786373" cy="1441055"/>
          </a:xfrm>
          <a:prstGeom prst="rect">
            <a:avLst/>
          </a:prstGeom>
        </p:spPr>
      </p:pic>
      <p:sp>
        <p:nvSpPr>
          <p:cNvPr id="15" name="Content Placeholder 2">
            <a:extLst>
              <a:ext uri="{FF2B5EF4-FFF2-40B4-BE49-F238E27FC236}">
                <a16:creationId xmlns:a16="http://schemas.microsoft.com/office/drawing/2014/main" id="{8283A21B-AD3E-4DAA-ADA5-00D1FF90DAFC}"/>
              </a:ext>
            </a:extLst>
          </p:cNvPr>
          <p:cNvSpPr txBox="1">
            <a:spLocks noGrp="1"/>
          </p:cNvSpPr>
          <p:nvPr/>
        </p:nvSpPr>
        <p:spPr>
          <a:xfrm>
            <a:off x="7327156" y="2895654"/>
            <a:ext cx="3589146" cy="44438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chemeClr val="tx1"/>
                </a:solidFill>
                <a:ea typeface="宋体" panose="02010600030101010101" pitchFamily="2" charset="-122"/>
                <a:sym typeface="+mn-ea"/>
              </a:rPr>
              <a:t>Learnt by BERT</a:t>
            </a:r>
            <a:r>
              <a:rPr lang="zh-CN" altLang="en-US" sz="1800" dirty="0">
                <a:solidFill>
                  <a:schemeClr val="tx1"/>
                </a:solidFill>
                <a:ea typeface="宋体" panose="02010600030101010101" pitchFamily="2" charset="-122"/>
                <a:sym typeface="+mn-ea"/>
              </a:rPr>
              <a:t>（单个字</a:t>
            </a:r>
            <a:r>
              <a:rPr lang="en-US" altLang="zh-CN" sz="1800" dirty="0">
                <a:solidFill>
                  <a:schemeClr val="tx1"/>
                </a:solidFill>
                <a:ea typeface="宋体" panose="02010600030101010101" pitchFamily="2" charset="-122"/>
                <a:sym typeface="+mn-ea"/>
              </a:rPr>
              <a:t>mask</a:t>
            </a:r>
            <a:r>
              <a:rPr lang="zh-CN" altLang="en-US" sz="1800" dirty="0">
                <a:solidFill>
                  <a:schemeClr val="tx1"/>
                </a:solidFill>
                <a:ea typeface="宋体" panose="02010600030101010101" pitchFamily="2" charset="-122"/>
                <a:sym typeface="+mn-ea"/>
              </a:rPr>
              <a:t>）</a:t>
            </a:r>
            <a:endParaRPr lang="en-US" altLang="zh-CN" sz="1800" dirty="0">
              <a:solidFill>
                <a:schemeClr val="tx1"/>
              </a:solidFill>
              <a:ea typeface="宋体" panose="02010600030101010101" pitchFamily="2" charset="-122"/>
              <a:sym typeface="+mn-ea"/>
            </a:endParaRPr>
          </a:p>
        </p:txBody>
      </p:sp>
      <p:sp>
        <p:nvSpPr>
          <p:cNvPr id="16" name="Content Placeholder 2">
            <a:extLst>
              <a:ext uri="{FF2B5EF4-FFF2-40B4-BE49-F238E27FC236}">
                <a16:creationId xmlns:a16="http://schemas.microsoft.com/office/drawing/2014/main" id="{C50E075F-1BCA-4D36-A8B8-A0282607DFF7}"/>
              </a:ext>
            </a:extLst>
          </p:cNvPr>
          <p:cNvSpPr txBox="1">
            <a:spLocks noGrp="1"/>
          </p:cNvSpPr>
          <p:nvPr/>
        </p:nvSpPr>
        <p:spPr>
          <a:xfrm>
            <a:off x="7327154" y="4728761"/>
            <a:ext cx="3702699" cy="45548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chemeClr val="tx1"/>
                </a:solidFill>
                <a:ea typeface="宋体" panose="02010600030101010101" pitchFamily="2" charset="-122"/>
                <a:sym typeface="+mn-ea"/>
              </a:rPr>
              <a:t>Learnt by Ernie</a:t>
            </a:r>
            <a:r>
              <a:rPr lang="zh-CN" altLang="en-US" sz="1800" dirty="0">
                <a:solidFill>
                  <a:schemeClr val="tx1"/>
                </a:solidFill>
                <a:ea typeface="宋体" panose="02010600030101010101" pitchFamily="2" charset="-122"/>
                <a:sym typeface="+mn-ea"/>
              </a:rPr>
              <a:t>（单个词</a:t>
            </a:r>
            <a:r>
              <a:rPr lang="en-US" altLang="zh-CN" sz="1800" dirty="0">
                <a:solidFill>
                  <a:schemeClr val="tx1"/>
                </a:solidFill>
                <a:ea typeface="宋体" panose="02010600030101010101" pitchFamily="2" charset="-122"/>
                <a:sym typeface="+mn-ea"/>
              </a:rPr>
              <a:t>mask</a:t>
            </a:r>
            <a:r>
              <a:rPr lang="zh-CN" altLang="en-US" sz="1800" dirty="0">
                <a:solidFill>
                  <a:schemeClr val="tx1"/>
                </a:solidFill>
                <a:ea typeface="宋体" panose="02010600030101010101" pitchFamily="2" charset="-122"/>
                <a:sym typeface="+mn-ea"/>
              </a:rPr>
              <a:t>）</a:t>
            </a:r>
            <a:endParaRPr lang="en-US" altLang="zh-CN" sz="1800" dirty="0">
              <a:solidFill>
                <a:schemeClr val="tx1"/>
              </a:solidFill>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92408374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78"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pic>
        <p:nvPicPr>
          <p:cNvPr id="6" name="图片 5">
            <a:extLst>
              <a:ext uri="{FF2B5EF4-FFF2-40B4-BE49-F238E27FC236}">
                <a16:creationId xmlns:a16="http://schemas.microsoft.com/office/drawing/2014/main" id="{AAACAFF2-050A-4E04-8AFC-87F11C581D80}"/>
              </a:ext>
            </a:extLst>
          </p:cNvPr>
          <p:cNvPicPr>
            <a:picLocks noChangeAspect="1"/>
          </p:cNvPicPr>
          <p:nvPr/>
        </p:nvPicPr>
        <p:blipFill>
          <a:blip r:embed="rId8"/>
          <a:stretch>
            <a:fillRect/>
          </a:stretch>
        </p:blipFill>
        <p:spPr>
          <a:xfrm>
            <a:off x="5931814" y="1398642"/>
            <a:ext cx="6191295" cy="5067337"/>
          </a:xfrm>
          <a:prstGeom prst="rect">
            <a:avLst/>
          </a:prstGeom>
        </p:spPr>
      </p:pic>
      <p:pic>
        <p:nvPicPr>
          <p:cNvPr id="4" name="图片 3">
            <a:extLst>
              <a:ext uri="{FF2B5EF4-FFF2-40B4-BE49-F238E27FC236}">
                <a16:creationId xmlns:a16="http://schemas.microsoft.com/office/drawing/2014/main" id="{4ED2B80A-7BFA-4888-9EC7-A7A8603E3ECD}"/>
              </a:ext>
            </a:extLst>
          </p:cNvPr>
          <p:cNvPicPr>
            <a:picLocks noChangeAspect="1"/>
          </p:cNvPicPr>
          <p:nvPr/>
        </p:nvPicPr>
        <p:blipFill>
          <a:blip r:embed="rId9"/>
          <a:stretch>
            <a:fillRect/>
          </a:stretch>
        </p:blipFill>
        <p:spPr>
          <a:xfrm>
            <a:off x="611538" y="3069087"/>
            <a:ext cx="5833367" cy="3375084"/>
          </a:xfrm>
          <a:prstGeom prst="rect">
            <a:avLst/>
          </a:prstGeom>
        </p:spPr>
      </p:pic>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chemeClr val="tx1"/>
                </a:solidFill>
                <a:ea typeface="宋体" panose="02010600030101010101" pitchFamily="2" charset="-122"/>
                <a:sym typeface="+mn-ea"/>
              </a:rPr>
              <a:t>Bi-LSTM Conditional Random Field</a:t>
            </a:r>
          </a:p>
          <a:p>
            <a:pPr marL="0" indent="0">
              <a:lnSpc>
                <a:spcPct val="150000"/>
              </a:lnSpc>
              <a:buNone/>
            </a:pPr>
            <a:r>
              <a:rPr lang="en-US" altLang="zh-CN" sz="1800" dirty="0" err="1">
                <a:solidFill>
                  <a:schemeClr val="tx1"/>
                </a:solidFill>
                <a:ea typeface="宋体" panose="02010600030101010101" pitchFamily="2" charset="-122"/>
                <a:sym typeface="+mn-ea"/>
              </a:rPr>
              <a:t>PyTorch</a:t>
            </a:r>
            <a:r>
              <a:rPr lang="zh-CN" altLang="en-US" sz="1800" dirty="0">
                <a:solidFill>
                  <a:schemeClr val="tx1"/>
                </a:solidFill>
                <a:ea typeface="宋体" panose="02010600030101010101" pitchFamily="2" charset="-122"/>
                <a:sym typeface="+mn-ea"/>
              </a:rPr>
              <a:t>版本 </a:t>
            </a:r>
            <a:r>
              <a:rPr lang="en-US" altLang="zh-CN" sz="1800" dirty="0">
                <a:solidFill>
                  <a:schemeClr val="tx1"/>
                </a:solidFill>
                <a:ea typeface="宋体" panose="02010600030101010101" pitchFamily="2" charset="-122"/>
                <a:sym typeface="+mn-ea"/>
              </a:rPr>
              <a:t>https://pytorch.org/tutorials/beginner/nlp/advanced_tutorial.html</a:t>
            </a:r>
          </a:p>
        </p:txBody>
      </p:sp>
    </p:spTree>
    <p:custDataLst>
      <p:tags r:id="rId2"/>
    </p:custDataLst>
    <p:extLst>
      <p:ext uri="{BB962C8B-B14F-4D97-AF65-F5344CB8AC3E}">
        <p14:creationId xmlns:p14="http://schemas.microsoft.com/office/powerpoint/2010/main" val="423699368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85"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400" dirty="0">
                <a:solidFill>
                  <a:schemeClr val="tx1"/>
                </a:solidFill>
                <a:ea typeface="宋体" panose="02010600030101010101" pitchFamily="2" charset="-122"/>
                <a:sym typeface="+mn-ea"/>
              </a:rPr>
              <a:t># </a:t>
            </a:r>
            <a:r>
              <a:rPr lang="zh-CN" altLang="en-US" sz="1400" dirty="0">
                <a:solidFill>
                  <a:schemeClr val="tx1"/>
                </a:solidFill>
                <a:ea typeface="宋体" panose="02010600030101010101" pitchFamily="2" charset="-122"/>
                <a:sym typeface="+mn-ea"/>
              </a:rPr>
              <a:t>创建</a:t>
            </a:r>
            <a:r>
              <a:rPr lang="en-US" altLang="zh-CN" sz="1400" dirty="0" err="1">
                <a:solidFill>
                  <a:schemeClr val="tx1"/>
                </a:solidFill>
                <a:ea typeface="宋体" panose="02010600030101010101" pitchFamily="2" charset="-122"/>
                <a:sym typeface="+mn-ea"/>
              </a:rPr>
              <a:t>BiLSTM</a:t>
            </a:r>
            <a:r>
              <a:rPr lang="en-US" altLang="zh-CN" sz="1400" dirty="0">
                <a:solidFill>
                  <a:schemeClr val="tx1"/>
                </a:solidFill>
                <a:ea typeface="宋体" panose="02010600030101010101" pitchFamily="2" charset="-122"/>
                <a:sym typeface="+mn-ea"/>
              </a:rPr>
              <a:t>-CRF</a:t>
            </a:r>
            <a:r>
              <a:rPr lang="zh-CN" altLang="en-US" sz="1400" dirty="0">
                <a:solidFill>
                  <a:schemeClr val="tx1"/>
                </a:solidFill>
                <a:ea typeface="宋体" panose="02010600030101010101" pitchFamily="2" charset="-122"/>
                <a:sym typeface="+mn-ea"/>
              </a:rPr>
              <a:t>模型</a:t>
            </a:r>
          </a:p>
          <a:p>
            <a:pPr marL="0" indent="0">
              <a:lnSpc>
                <a:spcPct val="100000"/>
              </a:lnSpc>
              <a:buNone/>
            </a:pPr>
            <a:r>
              <a:rPr lang="en-US" altLang="zh-CN" sz="1400" dirty="0">
                <a:solidFill>
                  <a:schemeClr val="tx1"/>
                </a:solidFill>
                <a:ea typeface="宋体" panose="02010600030101010101" pitchFamily="2" charset="-122"/>
                <a:sym typeface="+mn-ea"/>
              </a:rPr>
              <a:t>class </a:t>
            </a:r>
            <a:r>
              <a:rPr lang="en-US" altLang="zh-CN" sz="1400" dirty="0" err="1">
                <a:solidFill>
                  <a:schemeClr val="tx1"/>
                </a:solidFill>
                <a:ea typeface="宋体" panose="02010600030101010101" pitchFamily="2" charset="-122"/>
                <a:sym typeface="+mn-ea"/>
              </a:rPr>
              <a:t>BiLSTM_CRF</a:t>
            </a:r>
            <a:r>
              <a:rPr lang="en-US" altLang="zh-CN" sz="1400" dirty="0">
                <a:solidFill>
                  <a:schemeClr val="tx1"/>
                </a:solidFill>
                <a:ea typeface="宋体" panose="02010600030101010101" pitchFamily="2" charset="-122"/>
                <a:sym typeface="+mn-ea"/>
              </a:rPr>
              <a:t>(</a:t>
            </a:r>
            <a:r>
              <a:rPr lang="en-US" altLang="zh-CN" sz="1400" dirty="0" err="1">
                <a:solidFill>
                  <a:schemeClr val="tx1"/>
                </a:solidFill>
                <a:ea typeface="宋体" panose="02010600030101010101" pitchFamily="2" charset="-122"/>
                <a:sym typeface="+mn-ea"/>
              </a:rPr>
              <a:t>nn.Module</a:t>
            </a:r>
            <a:r>
              <a:rPr lang="en-US" altLang="zh-CN" sz="1400" dirty="0">
                <a:solidFill>
                  <a:schemeClr val="tx1"/>
                </a:solidFill>
                <a:ea typeface="宋体" panose="02010600030101010101" pitchFamily="2" charset="-122"/>
                <a:sym typeface="+mn-ea"/>
              </a:rPr>
              <a:t>):</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模型中各层的定义</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__</a:t>
            </a:r>
            <a:r>
              <a:rPr lang="en-US" altLang="zh-CN" sz="1400" dirty="0" err="1">
                <a:solidFill>
                  <a:schemeClr val="tx1"/>
                </a:solidFill>
                <a:ea typeface="宋体" panose="02010600030101010101" pitchFamily="2" charset="-122"/>
                <a:sym typeface="+mn-ea"/>
              </a:rPr>
              <a:t>init</a:t>
            </a:r>
            <a:r>
              <a:rPr lang="en-US" altLang="zh-CN" sz="1400" dirty="0">
                <a:solidFill>
                  <a:schemeClr val="tx1"/>
                </a:solidFill>
                <a:ea typeface="宋体" panose="02010600030101010101" pitchFamily="2" charset="-122"/>
                <a:sym typeface="+mn-ea"/>
              </a:rPr>
              <a:t>__(self, </a:t>
            </a:r>
            <a:r>
              <a:rPr lang="en-US" altLang="zh-CN" sz="1400" dirty="0" err="1">
                <a:solidFill>
                  <a:schemeClr val="tx1"/>
                </a:solidFill>
                <a:ea typeface="宋体" panose="02010600030101010101" pitchFamily="2" charset="-122"/>
                <a:sym typeface="+mn-ea"/>
              </a:rPr>
              <a:t>vocab_size</a:t>
            </a: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tag_to_ix</a:t>
            </a: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embedding_dim</a:t>
            </a: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hidden_dim</a:t>
            </a:r>
            <a:r>
              <a:rPr lang="en-US" altLang="zh-CN" sz="1400" dirty="0">
                <a:solidFill>
                  <a:schemeClr val="tx1"/>
                </a:solidFill>
                <a:ea typeface="宋体" panose="02010600030101010101" pitchFamily="2" charset="-122"/>
                <a:sym typeface="+mn-ea"/>
              </a:rPr>
              <a:t>):</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初始化隐藏层权重，即</a:t>
            </a:r>
            <a:r>
              <a:rPr lang="en-US" altLang="zh-CN" sz="1400" dirty="0">
                <a:solidFill>
                  <a:schemeClr val="tx1"/>
                </a:solidFill>
                <a:ea typeface="宋体" panose="02010600030101010101" pitchFamily="2" charset="-122"/>
                <a:sym typeface="+mn-ea"/>
              </a:rPr>
              <a:t>Bi-LSTM</a:t>
            </a:r>
            <a:r>
              <a:rPr lang="zh-CN" altLang="en-US" sz="1400" dirty="0">
                <a:solidFill>
                  <a:schemeClr val="tx1"/>
                </a:solidFill>
                <a:ea typeface="宋体" panose="02010600030101010101" pitchFamily="2" charset="-122"/>
                <a:sym typeface="+mn-ea"/>
              </a:rPr>
              <a:t>层的权重</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a:t>
            </a:r>
            <a:r>
              <a:rPr lang="en-US" altLang="zh-CN" sz="1400" dirty="0" err="1">
                <a:solidFill>
                  <a:schemeClr val="tx1"/>
                </a:solidFill>
                <a:ea typeface="宋体" panose="02010600030101010101" pitchFamily="2" charset="-122"/>
                <a:sym typeface="+mn-ea"/>
              </a:rPr>
              <a:t>init_hidden</a:t>
            </a:r>
            <a:r>
              <a:rPr lang="en-US" altLang="zh-CN" sz="1400" dirty="0">
                <a:solidFill>
                  <a:schemeClr val="tx1"/>
                </a:solidFill>
                <a:ea typeface="宋体" panose="02010600030101010101" pitchFamily="2" charset="-122"/>
                <a:sym typeface="+mn-ea"/>
              </a:rPr>
              <a:t>(self):</a:t>
            </a:r>
          </a:p>
          <a:p>
            <a:pPr marL="0" indent="0">
              <a:lnSpc>
                <a:spcPct val="100000"/>
              </a:lnSpc>
              <a:buNone/>
            </a:pPr>
            <a:r>
              <a:rPr lang="en-US" altLang="zh-CN" sz="1400" dirty="0">
                <a:solidFill>
                  <a:schemeClr val="tx1"/>
                </a:solidFill>
                <a:ea typeface="宋体" panose="02010600030101010101" pitchFamily="2" charset="-122"/>
                <a:sym typeface="+mn-ea"/>
              </a:rPr>
              <a:t>        return (</a:t>
            </a:r>
            <a:r>
              <a:rPr lang="en-US" altLang="zh-CN" sz="1400" dirty="0" err="1">
                <a:solidFill>
                  <a:schemeClr val="tx1"/>
                </a:solidFill>
                <a:ea typeface="宋体" panose="02010600030101010101" pitchFamily="2" charset="-122"/>
                <a:sym typeface="+mn-ea"/>
              </a:rPr>
              <a:t>torch.randn</a:t>
            </a:r>
            <a:r>
              <a:rPr lang="en-US" altLang="zh-CN" sz="1400" dirty="0">
                <a:solidFill>
                  <a:schemeClr val="tx1"/>
                </a:solidFill>
                <a:ea typeface="宋体" panose="02010600030101010101" pitchFamily="2" charset="-122"/>
                <a:sym typeface="+mn-ea"/>
              </a:rPr>
              <a:t>(2, 1, </a:t>
            </a:r>
            <a:r>
              <a:rPr lang="en-US" altLang="zh-CN" sz="1400" dirty="0" err="1">
                <a:solidFill>
                  <a:schemeClr val="tx1"/>
                </a:solidFill>
                <a:ea typeface="宋体" panose="02010600030101010101" pitchFamily="2" charset="-122"/>
                <a:sym typeface="+mn-ea"/>
              </a:rPr>
              <a:t>self.hidden_dim</a:t>
            </a:r>
            <a:r>
              <a:rPr lang="en-US" altLang="zh-CN" sz="1400" dirty="0">
                <a:solidFill>
                  <a:schemeClr val="tx1"/>
                </a:solidFill>
                <a:ea typeface="宋体" panose="02010600030101010101" pitchFamily="2" charset="-122"/>
                <a:sym typeface="+mn-ea"/>
              </a:rPr>
              <a:t> // 2),</a:t>
            </a:r>
          </a:p>
          <a:p>
            <a:pPr marL="0" indent="0">
              <a:lnSpc>
                <a:spcPct val="100000"/>
              </a:lnSpc>
              <a:buNone/>
            </a:pP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torch.randn</a:t>
            </a:r>
            <a:r>
              <a:rPr lang="en-US" altLang="zh-CN" sz="1400" dirty="0">
                <a:solidFill>
                  <a:schemeClr val="tx1"/>
                </a:solidFill>
                <a:ea typeface="宋体" panose="02010600030101010101" pitchFamily="2" charset="-122"/>
                <a:sym typeface="+mn-ea"/>
              </a:rPr>
              <a:t>(2, 1, </a:t>
            </a:r>
            <a:r>
              <a:rPr lang="en-US" altLang="zh-CN" sz="1400" dirty="0" err="1">
                <a:solidFill>
                  <a:schemeClr val="tx1"/>
                </a:solidFill>
                <a:ea typeface="宋体" panose="02010600030101010101" pitchFamily="2" charset="-122"/>
                <a:sym typeface="+mn-ea"/>
              </a:rPr>
              <a:t>self.hidden_dim</a:t>
            </a:r>
            <a:r>
              <a:rPr lang="en-US" altLang="zh-CN" sz="1400" dirty="0">
                <a:solidFill>
                  <a:schemeClr val="tx1"/>
                </a:solidFill>
                <a:ea typeface="宋体" panose="02010600030101010101" pitchFamily="2" charset="-122"/>
                <a:sym typeface="+mn-ea"/>
              </a:rPr>
              <a:t> // 2))</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通过前向算法递推计算最终分数</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a:t>
            </a:r>
            <a:r>
              <a:rPr lang="en-US" altLang="zh-CN" sz="1400" dirty="0" err="1">
                <a:solidFill>
                  <a:schemeClr val="tx1"/>
                </a:solidFill>
                <a:ea typeface="宋体" panose="02010600030101010101" pitchFamily="2" charset="-122"/>
                <a:sym typeface="+mn-ea"/>
              </a:rPr>
              <a:t>forward_alg</a:t>
            </a:r>
            <a:r>
              <a:rPr lang="en-US" altLang="zh-CN" sz="1400" dirty="0">
                <a:solidFill>
                  <a:schemeClr val="tx1"/>
                </a:solidFill>
                <a:ea typeface="宋体" panose="02010600030101010101" pitchFamily="2" charset="-122"/>
                <a:sym typeface="+mn-ea"/>
              </a:rPr>
              <a:t>(self, feats):</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scores   </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提取</a:t>
            </a:r>
            <a:r>
              <a:rPr lang="en-US" altLang="zh-CN" sz="1400" dirty="0">
                <a:solidFill>
                  <a:schemeClr val="tx1"/>
                </a:solidFill>
                <a:ea typeface="宋体" panose="02010600030101010101" pitchFamily="2" charset="-122"/>
                <a:sym typeface="+mn-ea"/>
              </a:rPr>
              <a:t>Bi-LSTM</a:t>
            </a:r>
            <a:r>
              <a:rPr lang="zh-CN" altLang="en-US" sz="1400" dirty="0">
                <a:solidFill>
                  <a:schemeClr val="tx1"/>
                </a:solidFill>
                <a:ea typeface="宋体" panose="02010600030101010101" pitchFamily="2" charset="-122"/>
                <a:sym typeface="+mn-ea"/>
              </a:rPr>
              <a:t>特征</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a:t>
            </a:r>
            <a:r>
              <a:rPr lang="en-US" altLang="zh-CN" sz="1400" dirty="0" err="1">
                <a:solidFill>
                  <a:schemeClr val="tx1"/>
                </a:solidFill>
                <a:ea typeface="宋体" panose="02010600030101010101" pitchFamily="2" charset="-122"/>
                <a:sym typeface="+mn-ea"/>
              </a:rPr>
              <a:t>get_lstm_features</a:t>
            </a:r>
            <a:r>
              <a:rPr lang="en-US" altLang="zh-CN" sz="1400" dirty="0">
                <a:solidFill>
                  <a:schemeClr val="tx1"/>
                </a:solidFill>
                <a:ea typeface="宋体" panose="02010600030101010101" pitchFamily="2" charset="-122"/>
                <a:sym typeface="+mn-ea"/>
              </a:rPr>
              <a:t>(self, sentence):</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a:t>
            </a:r>
            <a:r>
              <a:rPr lang="en-US" altLang="zh-CN" sz="1400" dirty="0" err="1">
                <a:solidFill>
                  <a:schemeClr val="tx1"/>
                </a:solidFill>
                <a:ea typeface="宋体" panose="02010600030101010101" pitchFamily="2" charset="-122"/>
                <a:sym typeface="+mn-ea"/>
              </a:rPr>
              <a:t>lstm_feats</a:t>
            </a:r>
            <a:endParaRPr lang="en-US" altLang="zh-CN" sz="1400" dirty="0">
              <a:solidFill>
                <a:schemeClr val="tx1"/>
              </a:solidFill>
              <a:ea typeface="宋体" panose="02010600030101010101" pitchFamily="2" charset="-122"/>
              <a:sym typeface="+mn-ea"/>
            </a:endParaRPr>
          </a:p>
          <a:p>
            <a:pPr marL="0" indent="0">
              <a:lnSpc>
                <a:spcPct val="100000"/>
              </a:lnSpc>
              <a:buNone/>
            </a:pPr>
            <a:endParaRPr lang="en-US" altLang="zh-CN" sz="1400" dirty="0">
              <a:solidFill>
                <a:schemeClr val="tx1"/>
              </a:solidFill>
              <a:ea typeface="宋体" panose="02010600030101010101" pitchFamily="2" charset="-122"/>
              <a:sym typeface="+mn-ea"/>
            </a:endParaRPr>
          </a:p>
          <a:p>
            <a:pPr marL="0" indent="0">
              <a:lnSpc>
                <a:spcPct val="100000"/>
              </a:lnSpc>
              <a:buNone/>
            </a:pPr>
            <a:endParaRPr lang="zh-CN" altLang="en-US" sz="1400" dirty="0">
              <a:solidFill>
                <a:schemeClr val="tx1"/>
              </a:solidFill>
              <a:ea typeface="宋体" panose="02010600030101010101" pitchFamily="2" charset="-122"/>
              <a:sym typeface="+mn-ea"/>
            </a:endParaRPr>
          </a:p>
        </p:txBody>
      </p:sp>
      <p:sp>
        <p:nvSpPr>
          <p:cNvPr id="9" name="Content Placeholder 2">
            <a:extLst>
              <a:ext uri="{FF2B5EF4-FFF2-40B4-BE49-F238E27FC236}">
                <a16:creationId xmlns:a16="http://schemas.microsoft.com/office/drawing/2014/main" id="{97F0820A-FD48-44AB-B305-C9522146C369}"/>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400" dirty="0">
                <a:solidFill>
                  <a:schemeClr val="tx1"/>
                </a:solidFill>
                <a:ea typeface="宋体" panose="02010600030101010101" pitchFamily="2" charset="-122"/>
                <a:sym typeface="+mn-ea"/>
              </a:rPr>
              <a:t># </a:t>
            </a:r>
            <a:r>
              <a:rPr lang="zh-CN" altLang="en-US" sz="1400" dirty="0">
                <a:solidFill>
                  <a:schemeClr val="tx1"/>
                </a:solidFill>
                <a:ea typeface="宋体" panose="02010600030101010101" pitchFamily="2" charset="-122"/>
                <a:sym typeface="+mn-ea"/>
              </a:rPr>
              <a:t>计算给定</a:t>
            </a:r>
            <a:r>
              <a:rPr lang="en-US" altLang="zh-CN" sz="1400" dirty="0">
                <a:solidFill>
                  <a:schemeClr val="tx1"/>
                </a:solidFill>
                <a:ea typeface="宋体" panose="02010600030101010101" pitchFamily="2" charset="-122"/>
                <a:sym typeface="+mn-ea"/>
              </a:rPr>
              <a:t>tag</a:t>
            </a:r>
            <a:r>
              <a:rPr lang="zh-CN" altLang="en-US" sz="1400" dirty="0">
                <a:solidFill>
                  <a:schemeClr val="tx1"/>
                </a:solidFill>
                <a:ea typeface="宋体" panose="02010600030101010101" pitchFamily="2" charset="-122"/>
                <a:sym typeface="+mn-ea"/>
              </a:rPr>
              <a:t>序列的分数，即一条路径的分数</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a:t>
            </a:r>
            <a:r>
              <a:rPr lang="en-US" altLang="zh-CN" sz="1400" dirty="0" err="1">
                <a:solidFill>
                  <a:schemeClr val="tx1"/>
                </a:solidFill>
                <a:ea typeface="宋体" panose="02010600030101010101" pitchFamily="2" charset="-122"/>
                <a:sym typeface="+mn-ea"/>
              </a:rPr>
              <a:t>score_sentence</a:t>
            </a:r>
            <a:r>
              <a:rPr lang="en-US" altLang="zh-CN" sz="1400" dirty="0">
                <a:solidFill>
                  <a:schemeClr val="tx1"/>
                </a:solidFill>
                <a:ea typeface="宋体" panose="02010600030101010101" pitchFamily="2" charset="-122"/>
                <a:sym typeface="+mn-ea"/>
              </a:rPr>
              <a:t>(self, feats, tags):</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score</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使用</a:t>
            </a:r>
            <a:r>
              <a:rPr lang="en-US" altLang="zh-CN" sz="1400" dirty="0">
                <a:solidFill>
                  <a:schemeClr val="tx1"/>
                </a:solidFill>
                <a:ea typeface="宋体" panose="02010600030101010101" pitchFamily="2" charset="-122"/>
                <a:sym typeface="+mn-ea"/>
              </a:rPr>
              <a:t>Viterbi</a:t>
            </a:r>
            <a:r>
              <a:rPr lang="zh-CN" altLang="en-US" sz="1400" dirty="0">
                <a:solidFill>
                  <a:schemeClr val="tx1"/>
                </a:solidFill>
                <a:ea typeface="宋体" panose="02010600030101010101" pitchFamily="2" charset="-122"/>
                <a:sym typeface="+mn-ea"/>
              </a:rPr>
              <a:t>，求解最优路径（即累计分数最大）</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a:t>
            </a:r>
            <a:r>
              <a:rPr lang="en-US" altLang="zh-CN" sz="1400" dirty="0" err="1">
                <a:solidFill>
                  <a:schemeClr val="tx1"/>
                </a:solidFill>
                <a:ea typeface="宋体" panose="02010600030101010101" pitchFamily="2" charset="-122"/>
                <a:sym typeface="+mn-ea"/>
              </a:rPr>
              <a:t>viterbi_decode</a:t>
            </a:r>
            <a:r>
              <a:rPr lang="en-US" altLang="zh-CN" sz="1400" dirty="0">
                <a:solidFill>
                  <a:schemeClr val="tx1"/>
                </a:solidFill>
                <a:ea typeface="宋体" panose="02010600030101010101" pitchFamily="2" charset="-122"/>
                <a:sym typeface="+mn-ea"/>
              </a:rPr>
              <a:t>(self, feats):</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a:t>
            </a:r>
            <a:r>
              <a:rPr lang="en-US" altLang="zh-CN" sz="1400" dirty="0" err="1">
                <a:solidFill>
                  <a:schemeClr val="tx1"/>
                </a:solidFill>
                <a:ea typeface="宋体" panose="02010600030101010101" pitchFamily="2" charset="-122"/>
                <a:sym typeface="+mn-ea"/>
              </a:rPr>
              <a:t>path_score</a:t>
            </a: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best_path</a:t>
            </a:r>
            <a:endParaRPr lang="en-US" altLang="zh-CN" sz="1400" dirty="0">
              <a:solidFill>
                <a:schemeClr val="tx1"/>
              </a:solidFill>
              <a:ea typeface="宋体" panose="02010600030101010101" pitchFamily="2" charset="-122"/>
              <a:sym typeface="+mn-ea"/>
            </a:endParaRP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计算</a:t>
            </a:r>
            <a:r>
              <a:rPr lang="en-US" altLang="zh-CN" sz="1400" dirty="0">
                <a:solidFill>
                  <a:schemeClr val="tx1"/>
                </a:solidFill>
                <a:ea typeface="宋体" panose="02010600030101010101" pitchFamily="2" charset="-122"/>
                <a:sym typeface="+mn-ea"/>
              </a:rPr>
              <a:t>loss</a:t>
            </a:r>
          </a:p>
          <a:p>
            <a:pPr marL="0" indent="0">
              <a:lnSpc>
                <a:spcPct val="100000"/>
              </a:lnSpc>
              <a:buNone/>
            </a:pPr>
            <a:r>
              <a:rPr lang="en-US" altLang="zh-CN" sz="1400" dirty="0">
                <a:solidFill>
                  <a:schemeClr val="tx1"/>
                </a:solidFill>
                <a:ea typeface="宋体" panose="02010600030101010101" pitchFamily="2" charset="-122"/>
                <a:sym typeface="+mn-ea"/>
              </a:rPr>
              <a:t>    def </a:t>
            </a:r>
            <a:r>
              <a:rPr lang="en-US" altLang="zh-CN" sz="1400" dirty="0" err="1">
                <a:solidFill>
                  <a:schemeClr val="tx1"/>
                </a:solidFill>
                <a:ea typeface="宋体" panose="02010600030101010101" pitchFamily="2" charset="-122"/>
                <a:sym typeface="+mn-ea"/>
              </a:rPr>
              <a:t>neg_log_likelihood</a:t>
            </a:r>
            <a:r>
              <a:rPr lang="en-US" altLang="zh-CN" sz="1400" dirty="0">
                <a:solidFill>
                  <a:schemeClr val="tx1"/>
                </a:solidFill>
                <a:ea typeface="宋体" panose="02010600030101010101" pitchFamily="2" charset="-122"/>
                <a:sym typeface="+mn-ea"/>
              </a:rPr>
              <a:t>(self, sentence, tags):</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a:t>
            </a:r>
            <a:r>
              <a:rPr lang="en-US" altLang="zh-CN" sz="1400" dirty="0" err="1">
                <a:solidFill>
                  <a:schemeClr val="tx1"/>
                </a:solidFill>
                <a:ea typeface="宋体" panose="02010600030101010101" pitchFamily="2" charset="-122"/>
                <a:sym typeface="+mn-ea"/>
              </a:rPr>
              <a:t>forward_score</a:t>
            </a:r>
            <a:r>
              <a:rPr lang="en-US" altLang="zh-CN" sz="1400" dirty="0">
                <a:solidFill>
                  <a:schemeClr val="tx1"/>
                </a:solidFill>
                <a:ea typeface="宋体" panose="02010600030101010101" pitchFamily="2" charset="-122"/>
                <a:sym typeface="+mn-ea"/>
              </a:rPr>
              <a:t> - </a:t>
            </a:r>
            <a:r>
              <a:rPr lang="en-US" altLang="zh-CN" sz="1400" dirty="0" err="1">
                <a:solidFill>
                  <a:schemeClr val="tx1"/>
                </a:solidFill>
                <a:ea typeface="宋体" panose="02010600030101010101" pitchFamily="2" charset="-122"/>
                <a:sym typeface="+mn-ea"/>
              </a:rPr>
              <a:t>gold_score</a:t>
            </a:r>
            <a:endParaRPr lang="en-US" altLang="zh-CN" sz="1400" dirty="0">
              <a:solidFill>
                <a:schemeClr val="tx1"/>
              </a:solidFill>
              <a:ea typeface="宋体" panose="02010600030101010101" pitchFamily="2" charset="-122"/>
              <a:sym typeface="+mn-ea"/>
            </a:endParaRP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前向传播，计算</a:t>
            </a:r>
            <a:r>
              <a:rPr lang="en-US" altLang="zh-CN" sz="1400" dirty="0">
                <a:solidFill>
                  <a:schemeClr val="tx1"/>
                </a:solidFill>
                <a:ea typeface="宋体" panose="02010600030101010101" pitchFamily="2" charset="-122"/>
                <a:sym typeface="+mn-ea"/>
              </a:rPr>
              <a:t>score</a:t>
            </a:r>
            <a:r>
              <a:rPr lang="zh-CN" altLang="en-US" sz="1400" dirty="0">
                <a:solidFill>
                  <a:schemeClr val="tx1"/>
                </a:solidFill>
                <a:ea typeface="宋体" panose="02010600030101010101" pitchFamily="2" charset="-122"/>
                <a:sym typeface="+mn-ea"/>
              </a:rPr>
              <a:t>和</a:t>
            </a:r>
            <a:r>
              <a:rPr lang="en-US" altLang="zh-CN" sz="1400" dirty="0" err="1">
                <a:solidFill>
                  <a:schemeClr val="tx1"/>
                </a:solidFill>
                <a:ea typeface="宋体" panose="02010600030101010101" pitchFamily="2" charset="-122"/>
                <a:sym typeface="+mn-ea"/>
              </a:rPr>
              <a:t>tag_seq</a:t>
            </a:r>
            <a:endParaRPr lang="en-US" altLang="zh-CN" sz="1400" dirty="0">
              <a:solidFill>
                <a:schemeClr val="tx1"/>
              </a:solidFill>
              <a:ea typeface="宋体" panose="02010600030101010101" pitchFamily="2" charset="-122"/>
              <a:sym typeface="+mn-ea"/>
            </a:endParaRPr>
          </a:p>
          <a:p>
            <a:pPr marL="0" indent="0">
              <a:lnSpc>
                <a:spcPct val="100000"/>
              </a:lnSpc>
              <a:buNone/>
            </a:pPr>
            <a:r>
              <a:rPr lang="en-US" altLang="zh-CN" sz="1400" dirty="0">
                <a:solidFill>
                  <a:schemeClr val="tx1"/>
                </a:solidFill>
                <a:ea typeface="宋体" panose="02010600030101010101" pitchFamily="2" charset="-122"/>
                <a:sym typeface="+mn-ea"/>
              </a:rPr>
              <a:t>    def forward(self, sentence):</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score, </a:t>
            </a:r>
            <a:r>
              <a:rPr lang="en-US" altLang="zh-CN" sz="1400" dirty="0" err="1">
                <a:solidFill>
                  <a:schemeClr val="tx1"/>
                </a:solidFill>
                <a:ea typeface="宋体" panose="02010600030101010101" pitchFamily="2" charset="-122"/>
                <a:sym typeface="+mn-ea"/>
              </a:rPr>
              <a:t>tag_seq</a:t>
            </a:r>
            <a:endParaRPr lang="en-US" altLang="zh-CN" sz="1400" dirty="0">
              <a:solidFill>
                <a:schemeClr val="tx1"/>
              </a:solidFill>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37335404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709"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chemeClr val="tx1"/>
                </a:solidFill>
                <a:ea typeface="宋体" panose="02010600030101010101" pitchFamily="2" charset="-122"/>
                <a:sym typeface="+mn-ea"/>
              </a:rPr>
              <a:t>Paddle</a:t>
            </a:r>
            <a:r>
              <a:rPr lang="zh-CN" altLang="en-US" sz="1800" dirty="0">
                <a:solidFill>
                  <a:schemeClr val="tx1"/>
                </a:solidFill>
                <a:ea typeface="宋体" panose="02010600030101010101" pitchFamily="2" charset="-122"/>
                <a:sym typeface="+mn-ea"/>
              </a:rPr>
              <a:t>中的中文预训练模型，包括：</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err="1">
                <a:solidFill>
                  <a:schemeClr val="tx1"/>
                </a:solidFill>
                <a:ea typeface="宋体" panose="02010600030101010101" pitchFamily="2" charset="-122"/>
                <a:sym typeface="+mn-ea"/>
              </a:rPr>
              <a:t>bert</a:t>
            </a:r>
            <a:r>
              <a:rPr lang="en-US" altLang="zh-CN" sz="1800" dirty="0">
                <a:solidFill>
                  <a:schemeClr val="tx1"/>
                </a:solidFill>
                <a:ea typeface="宋体" panose="02010600030101010101" pitchFamily="2" charset="-122"/>
                <a:sym typeface="+mn-ea"/>
              </a:rPr>
              <a:t>-base-</a:t>
            </a:r>
            <a:r>
              <a:rPr lang="en-US" altLang="zh-CN" sz="1800" dirty="0" err="1">
                <a:solidFill>
                  <a:schemeClr val="tx1"/>
                </a:solidFill>
                <a:ea typeface="宋体" panose="02010600030101010101" pitchFamily="2" charset="-122"/>
                <a:sym typeface="+mn-ea"/>
              </a:rPr>
              <a:t>chinese</a:t>
            </a:r>
            <a:r>
              <a:rPr lang="en-US" altLang="zh-CN" sz="1800" dirty="0">
                <a:solidFill>
                  <a:schemeClr val="tx1"/>
                </a:solidFill>
                <a:ea typeface="宋体" panose="02010600030101010101" pitchFamily="2" charset="-122"/>
                <a:sym typeface="+mn-ea"/>
              </a:rPr>
              <a:t>, </a:t>
            </a:r>
            <a:r>
              <a:rPr lang="en-US" altLang="zh-CN" sz="1800" dirty="0" err="1">
                <a:solidFill>
                  <a:schemeClr val="tx1"/>
                </a:solidFill>
                <a:ea typeface="宋体" panose="02010600030101010101" pitchFamily="2" charset="-122"/>
                <a:sym typeface="+mn-ea"/>
              </a:rPr>
              <a:t>bert-wwm-chinese</a:t>
            </a:r>
            <a:r>
              <a:rPr lang="en-US" altLang="zh-CN" sz="1800" dirty="0">
                <a:solidFill>
                  <a:schemeClr val="tx1"/>
                </a:solidFill>
                <a:ea typeface="宋体" panose="02010600030101010101" pitchFamily="2" charset="-122"/>
                <a:sym typeface="+mn-ea"/>
              </a:rPr>
              <a:t>, </a:t>
            </a:r>
            <a:r>
              <a:rPr lang="en-US" altLang="zh-CN" sz="1800" dirty="0" err="1">
                <a:solidFill>
                  <a:schemeClr val="tx1"/>
                </a:solidFill>
                <a:ea typeface="宋体" panose="02010600030101010101" pitchFamily="2" charset="-122"/>
                <a:sym typeface="+mn-ea"/>
              </a:rPr>
              <a:t>bert-wwm-ext-chinese</a:t>
            </a:r>
            <a:r>
              <a:rPr lang="en-US" altLang="zh-CN" sz="1800" dirty="0">
                <a:solidFill>
                  <a:schemeClr val="tx1"/>
                </a:solidFill>
                <a:ea typeface="宋体" panose="02010600030101010101" pitchFamily="2" charset="-122"/>
                <a:sym typeface="+mn-ea"/>
              </a:rPr>
              <a:t>, ernie-1.0, </a:t>
            </a:r>
            <a:r>
              <a:rPr lang="en-US" altLang="zh-CN" sz="1800" dirty="0" err="1">
                <a:solidFill>
                  <a:schemeClr val="tx1"/>
                </a:solidFill>
                <a:ea typeface="宋体" panose="02010600030101010101" pitchFamily="2" charset="-122"/>
                <a:sym typeface="+mn-ea"/>
              </a:rPr>
              <a:t>ernie</a:t>
            </a:r>
            <a:r>
              <a:rPr lang="en-US" altLang="zh-CN" sz="1800" dirty="0">
                <a:solidFill>
                  <a:schemeClr val="tx1"/>
                </a:solidFill>
                <a:ea typeface="宋体" panose="02010600030101010101" pitchFamily="2" charset="-122"/>
                <a:sym typeface="+mn-ea"/>
              </a:rPr>
              <a:t>-tiny, </a:t>
            </a:r>
            <a:r>
              <a:rPr lang="en-US" altLang="zh-CN" sz="1800" dirty="0" err="1">
                <a:solidFill>
                  <a:schemeClr val="tx1"/>
                </a:solidFill>
                <a:ea typeface="宋体" panose="02010600030101010101" pitchFamily="2" charset="-122"/>
                <a:sym typeface="+mn-ea"/>
              </a:rPr>
              <a:t>roberta-wwm-ext</a:t>
            </a:r>
            <a:r>
              <a:rPr lang="en-US" altLang="zh-CN" sz="1800" dirty="0">
                <a:solidFill>
                  <a:schemeClr val="tx1"/>
                </a:solidFill>
                <a:ea typeface="宋体" panose="02010600030101010101" pitchFamily="2" charset="-122"/>
                <a:sym typeface="+mn-ea"/>
              </a:rPr>
              <a:t>, </a:t>
            </a:r>
            <a:r>
              <a:rPr lang="en-US" altLang="zh-CN" sz="1800" dirty="0" err="1">
                <a:solidFill>
                  <a:schemeClr val="tx1"/>
                </a:solidFill>
                <a:ea typeface="宋体" panose="02010600030101010101" pitchFamily="2" charset="-122"/>
                <a:sym typeface="+mn-ea"/>
              </a:rPr>
              <a:t>roberta</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wwm</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ext</a:t>
            </a:r>
            <a:r>
              <a:rPr lang="en-US" altLang="zh-CN" sz="1800" dirty="0">
                <a:solidFill>
                  <a:schemeClr val="tx1"/>
                </a:solidFill>
                <a:ea typeface="宋体" panose="02010600030101010101" pitchFamily="2" charset="-122"/>
                <a:sym typeface="+mn-ea"/>
              </a:rPr>
              <a:t>-large, rbt3, rbtl3, </a:t>
            </a:r>
            <a:r>
              <a:rPr lang="en-US" altLang="zh-CN" sz="1800" dirty="0" err="1">
                <a:solidFill>
                  <a:schemeClr val="tx1"/>
                </a:solidFill>
                <a:ea typeface="宋体" panose="02010600030101010101" pitchFamily="2" charset="-122"/>
                <a:sym typeface="+mn-ea"/>
              </a:rPr>
              <a:t>chinese</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electra</a:t>
            </a:r>
            <a:r>
              <a:rPr lang="en-US" altLang="zh-CN" sz="1800" dirty="0">
                <a:solidFill>
                  <a:schemeClr val="tx1"/>
                </a:solidFill>
                <a:ea typeface="宋体" panose="02010600030101010101" pitchFamily="2" charset="-122"/>
                <a:sym typeface="+mn-ea"/>
              </a:rPr>
              <a:t>-base, </a:t>
            </a:r>
            <a:r>
              <a:rPr lang="en-US" altLang="zh-CN" sz="1800" dirty="0" err="1">
                <a:solidFill>
                  <a:schemeClr val="tx1"/>
                </a:solidFill>
                <a:ea typeface="宋体" panose="02010600030101010101" pitchFamily="2" charset="-122"/>
                <a:sym typeface="+mn-ea"/>
              </a:rPr>
              <a:t>chinese</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electra</a:t>
            </a:r>
            <a:r>
              <a:rPr lang="en-US" altLang="zh-CN" sz="1800" dirty="0">
                <a:solidFill>
                  <a:schemeClr val="tx1"/>
                </a:solidFill>
                <a:ea typeface="宋体" panose="02010600030101010101" pitchFamily="2" charset="-122"/>
                <a:sym typeface="+mn-ea"/>
              </a:rPr>
              <a:t>-small </a:t>
            </a:r>
            <a:r>
              <a:rPr lang="zh-CN" altLang="en-US" sz="1800" dirty="0">
                <a:solidFill>
                  <a:schemeClr val="tx1"/>
                </a:solidFill>
                <a:ea typeface="宋体" panose="02010600030101010101" pitchFamily="2" charset="-122"/>
                <a:sym typeface="+mn-ea"/>
              </a:rPr>
              <a:t>等</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hlinkClick r:id="rId8"/>
              </a:rPr>
              <a:t>https://github.com/PaddlePaddle/PaddleNLP</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hlinkClick r:id="rId9"/>
              </a:rPr>
              <a:t>https://github.com/PaddlePaddle</a:t>
            </a:r>
            <a:r>
              <a:rPr lang="en-US" altLang="zh-CN" sz="1800">
                <a:solidFill>
                  <a:schemeClr val="tx1"/>
                </a:solidFill>
                <a:ea typeface="宋体" panose="02010600030101010101" pitchFamily="2" charset="-122"/>
                <a:sym typeface="+mn-ea"/>
                <a:hlinkClick r:id="rId9"/>
              </a:rPr>
              <a:t>/ERNIE</a:t>
            </a:r>
            <a:endParaRPr lang="en-US" altLang="zh-CN" sz="180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zh-CN" altLang="en-US" sz="1400" dirty="0">
              <a:solidFill>
                <a:schemeClr val="tx1"/>
              </a:solidFill>
              <a:ea typeface="宋体" panose="02010600030101010101" pitchFamily="2" charset="-122"/>
              <a:sym typeface="+mn-ea"/>
            </a:endParaRPr>
          </a:p>
        </p:txBody>
      </p:sp>
      <p:sp>
        <p:nvSpPr>
          <p:cNvPr id="11" name="Content Placeholder 2">
            <a:extLst>
              <a:ext uri="{FF2B5EF4-FFF2-40B4-BE49-F238E27FC236}">
                <a16:creationId xmlns:a16="http://schemas.microsoft.com/office/drawing/2014/main" id="{8576F7C0-122B-49D4-A16F-ECB872004B06}"/>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chemeClr val="tx1"/>
                </a:solidFill>
                <a:ea typeface="宋体" panose="02010600030101010101" pitchFamily="2" charset="-122"/>
                <a:sym typeface="+mn-ea"/>
              </a:rPr>
              <a:t>from </a:t>
            </a:r>
            <a:r>
              <a:rPr lang="en-US" altLang="zh-CN" sz="1600" dirty="0" err="1">
                <a:solidFill>
                  <a:schemeClr val="tx1"/>
                </a:solidFill>
                <a:ea typeface="宋体" panose="02010600030101010101" pitchFamily="2" charset="-122"/>
                <a:sym typeface="+mn-ea"/>
              </a:rPr>
              <a:t>paddlenlp.transformers</a:t>
            </a:r>
            <a:r>
              <a:rPr lang="en-US" altLang="zh-CN" sz="1600" dirty="0">
                <a:solidFill>
                  <a:schemeClr val="tx1"/>
                </a:solidFill>
                <a:ea typeface="宋体" panose="02010600030101010101" pitchFamily="2" charset="-122"/>
                <a:sym typeface="+mn-ea"/>
              </a:rPr>
              <a:t> import *</a:t>
            </a:r>
          </a:p>
          <a:p>
            <a:pPr marL="0" indent="0">
              <a:lnSpc>
                <a:spcPct val="150000"/>
              </a:lnSpc>
              <a:buNone/>
            </a:pPr>
            <a:r>
              <a:rPr lang="en-US" altLang="zh-CN" sz="1600" dirty="0" err="1">
                <a:solidFill>
                  <a:schemeClr val="tx1"/>
                </a:solidFill>
                <a:ea typeface="宋体" panose="02010600030101010101" pitchFamily="2" charset="-122"/>
                <a:sym typeface="+mn-ea"/>
              </a:rPr>
              <a:t>ernie</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ErnieModel.from_pretrained</a:t>
            </a:r>
            <a:r>
              <a:rPr lang="en-US" altLang="zh-CN" sz="1600" dirty="0">
                <a:solidFill>
                  <a:schemeClr val="tx1"/>
                </a:solidFill>
                <a:ea typeface="宋体" panose="02010600030101010101" pitchFamily="2" charset="-122"/>
                <a:sym typeface="+mn-ea"/>
              </a:rPr>
              <a:t>('ernie-1.0')</a:t>
            </a:r>
          </a:p>
          <a:p>
            <a:pPr marL="0" indent="0">
              <a:lnSpc>
                <a:spcPct val="150000"/>
              </a:lnSpc>
              <a:buNone/>
            </a:pPr>
            <a:r>
              <a:rPr lang="en-US" altLang="zh-CN" sz="1600" dirty="0" err="1">
                <a:solidFill>
                  <a:schemeClr val="tx1"/>
                </a:solidFill>
                <a:ea typeface="宋体" panose="02010600030101010101" pitchFamily="2" charset="-122"/>
                <a:sym typeface="+mn-ea"/>
              </a:rPr>
              <a:t>ernie_gram</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ErnieGramModel.from_pretrained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ernie</a:t>
            </a:r>
            <a:r>
              <a:rPr lang="en-US" altLang="zh-CN" sz="1600" dirty="0">
                <a:solidFill>
                  <a:schemeClr val="tx1"/>
                </a:solidFill>
                <a:ea typeface="宋体" panose="02010600030101010101" pitchFamily="2" charset="-122"/>
                <a:sym typeface="+mn-ea"/>
              </a:rPr>
              <a:t>-gram-</a:t>
            </a:r>
            <a:r>
              <a:rPr lang="en-US" altLang="zh-CN" sz="1600" dirty="0" err="1">
                <a:solidFill>
                  <a:schemeClr val="tx1"/>
                </a:solidFill>
                <a:ea typeface="宋体" panose="02010600030101010101" pitchFamily="2" charset="-122"/>
                <a:sym typeface="+mn-ea"/>
              </a:rPr>
              <a:t>zh</a:t>
            </a:r>
            <a:r>
              <a:rPr lang="en-US" altLang="zh-CN" sz="1600" dirty="0">
                <a:solidFill>
                  <a:schemeClr val="tx1"/>
                </a:solidFill>
                <a:ea typeface="宋体" panose="02010600030101010101" pitchFamily="2" charset="-122"/>
                <a:sym typeface="+mn-ea"/>
              </a:rPr>
              <a:t>')</a:t>
            </a:r>
          </a:p>
          <a:p>
            <a:pPr marL="0" indent="0">
              <a:lnSpc>
                <a:spcPct val="150000"/>
              </a:lnSpc>
              <a:buNone/>
            </a:pPr>
            <a:r>
              <a:rPr lang="en-US" altLang="zh-CN" sz="1600" dirty="0" err="1">
                <a:solidFill>
                  <a:schemeClr val="tx1"/>
                </a:solidFill>
                <a:ea typeface="宋体" panose="02010600030101010101" pitchFamily="2" charset="-122"/>
                <a:sym typeface="+mn-ea"/>
              </a:rPr>
              <a:t>bert</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BertModel.from_pretrained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bert-wwm-chinese</a:t>
            </a:r>
            <a:r>
              <a:rPr lang="en-US" altLang="zh-CN" sz="1600" dirty="0">
                <a:solidFill>
                  <a:schemeClr val="tx1"/>
                </a:solidFill>
                <a:ea typeface="宋体" panose="02010600030101010101" pitchFamily="2" charset="-122"/>
                <a:sym typeface="+mn-ea"/>
              </a:rPr>
              <a:t>')</a:t>
            </a:r>
          </a:p>
          <a:p>
            <a:pPr marL="0" indent="0">
              <a:lnSpc>
                <a:spcPct val="150000"/>
              </a:lnSpc>
              <a:buNone/>
            </a:pPr>
            <a:r>
              <a:rPr lang="en-US" altLang="zh-CN" sz="1600" dirty="0">
                <a:solidFill>
                  <a:schemeClr val="tx1"/>
                </a:solidFill>
                <a:ea typeface="宋体" panose="02010600030101010101" pitchFamily="2" charset="-122"/>
                <a:sym typeface="+mn-ea"/>
              </a:rPr>
              <a:t>albert = </a:t>
            </a:r>
            <a:r>
              <a:rPr lang="en-US" altLang="zh-CN" sz="1600" dirty="0" err="1">
                <a:solidFill>
                  <a:schemeClr val="tx1"/>
                </a:solidFill>
                <a:ea typeface="宋体" panose="02010600030101010101" pitchFamily="2" charset="-122"/>
                <a:sym typeface="+mn-ea"/>
              </a:rPr>
              <a:t>AlbertModel.from_pretrained</a:t>
            </a:r>
            <a:r>
              <a:rPr lang="en-US" altLang="zh-CN" sz="1600" dirty="0">
                <a:solidFill>
                  <a:schemeClr val="tx1"/>
                </a:solidFill>
                <a:ea typeface="宋体" panose="02010600030101010101" pitchFamily="2" charset="-122"/>
                <a:sym typeface="+mn-ea"/>
              </a:rPr>
              <a:t>('albert-</a:t>
            </a:r>
            <a:r>
              <a:rPr lang="en-US" altLang="zh-CN" sz="1600" dirty="0" err="1">
                <a:solidFill>
                  <a:schemeClr val="tx1"/>
                </a:solidFill>
                <a:ea typeface="宋体" panose="02010600030101010101" pitchFamily="2" charset="-122"/>
                <a:sym typeface="+mn-ea"/>
              </a:rPr>
              <a:t>chinese</a:t>
            </a:r>
            <a:r>
              <a:rPr lang="en-US" altLang="zh-CN" sz="1600" dirty="0">
                <a:solidFill>
                  <a:schemeClr val="tx1"/>
                </a:solidFill>
                <a:ea typeface="宋体" panose="02010600030101010101" pitchFamily="2" charset="-122"/>
                <a:sym typeface="+mn-ea"/>
              </a:rPr>
              <a:t>-tiny')</a:t>
            </a:r>
          </a:p>
          <a:p>
            <a:pPr marL="0" indent="0">
              <a:lnSpc>
                <a:spcPct val="150000"/>
              </a:lnSpc>
              <a:buNone/>
            </a:pPr>
            <a:r>
              <a:rPr lang="en-US" altLang="zh-CN" sz="1600" dirty="0" err="1">
                <a:solidFill>
                  <a:schemeClr val="tx1"/>
                </a:solidFill>
                <a:ea typeface="宋体" panose="02010600030101010101" pitchFamily="2" charset="-122"/>
                <a:sym typeface="+mn-ea"/>
              </a:rPr>
              <a:t>roberta</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RobertaModel.from_pretrained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roberta-wwm-ext</a:t>
            </a:r>
            <a:r>
              <a:rPr lang="en-US" altLang="zh-CN" sz="1600" dirty="0">
                <a:solidFill>
                  <a:schemeClr val="tx1"/>
                </a:solidFill>
                <a:ea typeface="宋体" panose="02010600030101010101" pitchFamily="2" charset="-122"/>
                <a:sym typeface="+mn-ea"/>
              </a:rPr>
              <a:t>')</a:t>
            </a:r>
          </a:p>
          <a:p>
            <a:pPr marL="0" indent="0">
              <a:lnSpc>
                <a:spcPct val="150000"/>
              </a:lnSpc>
              <a:buNone/>
            </a:pPr>
            <a:r>
              <a:rPr lang="en-US" altLang="zh-CN" sz="1600" dirty="0" err="1">
                <a:solidFill>
                  <a:schemeClr val="tx1"/>
                </a:solidFill>
                <a:ea typeface="宋体" panose="02010600030101010101" pitchFamily="2" charset="-122"/>
                <a:sym typeface="+mn-ea"/>
              </a:rPr>
              <a:t>electra</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ElectraModel.from_pretrained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chinese</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electra</a:t>
            </a:r>
            <a:r>
              <a:rPr lang="en-US" altLang="zh-CN" sz="1600" dirty="0">
                <a:solidFill>
                  <a:schemeClr val="tx1"/>
                </a:solidFill>
                <a:ea typeface="宋体" panose="02010600030101010101" pitchFamily="2" charset="-122"/>
                <a:sym typeface="+mn-ea"/>
              </a:rPr>
              <a:t>-small')</a:t>
            </a:r>
          </a:p>
          <a:p>
            <a:pPr marL="0" indent="0">
              <a:lnSpc>
                <a:spcPct val="150000"/>
              </a:lnSpc>
              <a:buNone/>
            </a:pPr>
            <a:r>
              <a:rPr lang="en-US" altLang="zh-CN" sz="1600" dirty="0" err="1">
                <a:solidFill>
                  <a:schemeClr val="tx1"/>
                </a:solidFill>
                <a:ea typeface="宋体" panose="02010600030101010101" pitchFamily="2" charset="-122"/>
                <a:sym typeface="+mn-ea"/>
              </a:rPr>
              <a:t>gpt</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GPTForPretraining.from_pretrained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gpt</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cpm</a:t>
            </a:r>
            <a:r>
              <a:rPr lang="en-US" altLang="zh-CN" sz="1600" dirty="0">
                <a:solidFill>
                  <a:schemeClr val="tx1"/>
                </a:solidFill>
                <a:ea typeface="宋体" panose="02010600030101010101" pitchFamily="2" charset="-122"/>
                <a:sym typeface="+mn-ea"/>
              </a:rPr>
              <a:t>-large-</a:t>
            </a:r>
            <a:r>
              <a:rPr lang="en-US" altLang="zh-CN" sz="1600" dirty="0" err="1">
                <a:solidFill>
                  <a:schemeClr val="tx1"/>
                </a:solidFill>
                <a:ea typeface="宋体" panose="02010600030101010101" pitchFamily="2" charset="-122"/>
                <a:sym typeface="+mn-ea"/>
              </a:rPr>
              <a:t>cn</a:t>
            </a:r>
            <a:r>
              <a:rPr lang="en-US" altLang="zh-CN" sz="1600" dirty="0">
                <a:solidFill>
                  <a:schemeClr val="tx1"/>
                </a:solidFill>
                <a:ea typeface="宋体" panose="02010600030101010101" pitchFamily="2" charset="-122"/>
                <a:sym typeface="+mn-ea"/>
              </a:rPr>
              <a:t>')</a:t>
            </a:r>
          </a:p>
        </p:txBody>
      </p:sp>
    </p:spTree>
    <p:custDataLst>
      <p:tags r:id="rId2"/>
    </p:custDataLst>
    <p:extLst>
      <p:ext uri="{BB962C8B-B14F-4D97-AF65-F5344CB8AC3E}">
        <p14:creationId xmlns:p14="http://schemas.microsoft.com/office/powerpoint/2010/main" val="27739536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l"/>
            <a:r>
              <a:rPr lang="en-US" dirty="0">
                <a:ea typeface="宋体" panose="02010600030101010101" pitchFamily="2" charset="-122"/>
                <a:sym typeface="+mn-ea"/>
              </a:rPr>
              <a:t>PyTorch</a:t>
            </a:r>
            <a:r>
              <a:rPr lang="zh-CN" dirty="0">
                <a:ea typeface="宋体" panose="02010600030101010101" pitchFamily="2" charset="-122"/>
                <a:sym typeface="+mn-ea"/>
              </a:rPr>
              <a:t>模型保存与加载</a:t>
            </a:r>
          </a:p>
        </p:txBody>
      </p:sp>
      <p:sp>
        <p:nvSpPr>
          <p:cNvPr id="131" name="Content Placeholder 2"/>
          <p:cNvSpPr txBox="1">
            <a:spLocks noGrp="1"/>
          </p:cNvSpPr>
          <p:nvPr/>
        </p:nvSpPr>
        <p:spPr>
          <a:xfrm>
            <a:off x="798830" y="1480820"/>
            <a:ext cx="481965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P</a:t>
            </a:r>
            <a:r>
              <a:rPr lang="en-US" altLang="zh-CN" sz="1600" dirty="0">
                <a:solidFill>
                  <a:schemeClr val="tx1"/>
                </a:solidFill>
                <a:latin typeface="+mn-ea"/>
                <a:ea typeface="宋体" panose="02010600030101010101" pitchFamily="2" charset="-122"/>
                <a:sym typeface="+mn-ea"/>
              </a:rPr>
              <a:t>yTorch</a:t>
            </a:r>
            <a:r>
              <a:rPr sz="1600" dirty="0">
                <a:solidFill>
                  <a:schemeClr val="tx1"/>
                </a:solidFill>
                <a:latin typeface="+mn-ea"/>
                <a:sym typeface="+mn-ea"/>
              </a:rPr>
              <a:t>模型保存</a:t>
            </a:r>
            <a:r>
              <a:rPr lang="zh-CN" altLang="en-US" sz="1600" dirty="0">
                <a:solidFill>
                  <a:schemeClr val="tx1"/>
                </a:solidFill>
                <a:latin typeface="+mn-ea"/>
                <a:sym typeface="+mn-ea"/>
              </a:rPr>
              <a:t>：</a:t>
            </a:r>
          </a:p>
          <a:p>
            <a:pPr fontAlgn="auto">
              <a:lnSpc>
                <a:spcPct val="150000"/>
              </a:lnSpc>
            </a:pPr>
            <a:r>
              <a:rPr lang="zh-CN" altLang="en-US" sz="1600" dirty="0">
                <a:solidFill>
                  <a:schemeClr val="tx1"/>
                </a:solidFill>
                <a:latin typeface="+mn-ea"/>
                <a:sym typeface="+mn-ea"/>
              </a:rPr>
              <a:t>保存整个神经网络的的结构信息和模型参数信息，</a:t>
            </a:r>
            <a:r>
              <a:rPr lang="en-US" altLang="zh-CN" sz="1600" dirty="0">
                <a:solidFill>
                  <a:schemeClr val="tx1"/>
                </a:solidFill>
                <a:latin typeface="+mn-ea"/>
                <a:sym typeface="+mn-ea"/>
              </a:rPr>
              <a:t>save</a:t>
            </a:r>
            <a:r>
              <a:rPr lang="zh-CN" altLang="en-US" sz="1600" dirty="0">
                <a:solidFill>
                  <a:schemeClr val="tx1"/>
                </a:solidFill>
                <a:latin typeface="+mn-ea"/>
                <a:sym typeface="+mn-ea"/>
              </a:rPr>
              <a:t>的对象是网络</a:t>
            </a:r>
            <a:r>
              <a:rPr lang="en-US" altLang="zh-CN" sz="1600" dirty="0">
                <a:solidFill>
                  <a:schemeClr val="tx1"/>
                </a:solidFill>
                <a:latin typeface="+mn-ea"/>
                <a:sym typeface="+mn-ea"/>
              </a:rPr>
              <a:t>net</a:t>
            </a:r>
          </a:p>
          <a:p>
            <a:pPr marL="0" indent="0" fontAlgn="auto">
              <a:lnSpc>
                <a:spcPct val="150000"/>
              </a:lnSpc>
              <a:buNone/>
            </a:pPr>
            <a:r>
              <a:rPr lang="en-US" altLang="zh-CN" sz="1600" dirty="0">
                <a:solidFill>
                  <a:schemeClr val="tx1"/>
                </a:solidFill>
                <a:latin typeface="+mn-ea"/>
                <a:sym typeface="+mn-ea"/>
              </a:rPr>
              <a:t>torch.save(model_object, 'resnet.pt')</a:t>
            </a:r>
          </a:p>
          <a:p>
            <a:pPr fontAlgn="auto">
              <a:lnSpc>
                <a:spcPct val="150000"/>
              </a:lnSpc>
            </a:pPr>
            <a:r>
              <a:rPr lang="zh-CN" altLang="en-US" sz="1600" dirty="0">
                <a:solidFill>
                  <a:schemeClr val="tx1"/>
                </a:solidFill>
                <a:latin typeface="+mn-ea"/>
                <a:sym typeface="+mn-ea"/>
              </a:rPr>
              <a:t>只保存神经网络的训练模型参数，</a:t>
            </a:r>
            <a:r>
              <a:rPr lang="en-US" altLang="zh-CN" sz="1600" dirty="0">
                <a:solidFill>
                  <a:schemeClr val="tx1"/>
                </a:solidFill>
                <a:latin typeface="+mn-ea"/>
                <a:sym typeface="+mn-ea"/>
              </a:rPr>
              <a:t>save</a:t>
            </a:r>
            <a:r>
              <a:rPr lang="zh-CN" altLang="en-US" sz="1600" dirty="0">
                <a:solidFill>
                  <a:schemeClr val="tx1"/>
                </a:solidFill>
                <a:latin typeface="+mn-ea"/>
                <a:sym typeface="+mn-ea"/>
              </a:rPr>
              <a:t>的对象是</a:t>
            </a:r>
            <a:r>
              <a:rPr lang="en-US" altLang="zh-CN" sz="1600" dirty="0">
                <a:solidFill>
                  <a:schemeClr val="tx1"/>
                </a:solidFill>
                <a:latin typeface="+mn-ea"/>
                <a:sym typeface="+mn-ea"/>
              </a:rPr>
              <a:t>net.state_dict()</a:t>
            </a:r>
          </a:p>
          <a:p>
            <a:pPr marL="0" indent="0" fontAlgn="auto">
              <a:lnSpc>
                <a:spcPct val="150000"/>
              </a:lnSpc>
              <a:buNone/>
            </a:pPr>
            <a:r>
              <a:rPr lang="en-US" altLang="zh-CN" sz="1600" dirty="0" err="1">
                <a:solidFill>
                  <a:schemeClr val="tx1"/>
                </a:solidFill>
                <a:latin typeface="+mn-ea"/>
                <a:sym typeface="+mn-ea"/>
              </a:rPr>
              <a:t>torch.save</a:t>
            </a:r>
            <a:r>
              <a:rPr lang="en-US" altLang="zh-CN" sz="1600" dirty="0">
                <a:solidFill>
                  <a:schemeClr val="tx1"/>
                </a:solidFill>
                <a:latin typeface="+mn-ea"/>
                <a:sym typeface="+mn-ea"/>
              </a:rPr>
              <a:t>(model.state_dict(), "resnet.pt")</a:t>
            </a:r>
          </a:p>
        </p:txBody>
      </p:sp>
      <p:sp>
        <p:nvSpPr>
          <p:cNvPr id="2" name="Content Placeholder 2"/>
          <p:cNvSpPr txBox="1">
            <a:spLocks noGrp="1"/>
          </p:cNvSpPr>
          <p:nvPr/>
        </p:nvSpPr>
        <p:spPr>
          <a:xfrm>
            <a:off x="6680200" y="1480820"/>
            <a:ext cx="481965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P</a:t>
            </a:r>
            <a:r>
              <a:rPr lang="en-US" altLang="zh-CN" sz="1600" dirty="0">
                <a:solidFill>
                  <a:schemeClr val="tx1"/>
                </a:solidFill>
                <a:latin typeface="+mn-ea"/>
                <a:ea typeface="宋体" panose="02010600030101010101" pitchFamily="2" charset="-122"/>
                <a:sym typeface="+mn-ea"/>
              </a:rPr>
              <a:t>yTorch</a:t>
            </a:r>
            <a:r>
              <a:rPr sz="1600" dirty="0">
                <a:solidFill>
                  <a:schemeClr val="tx1"/>
                </a:solidFill>
                <a:latin typeface="+mn-ea"/>
                <a:sym typeface="+mn-ea"/>
              </a:rPr>
              <a:t>模型</a:t>
            </a:r>
            <a:r>
              <a:rPr lang="zh-CN" altLang="en-US" sz="1600" dirty="0">
                <a:solidFill>
                  <a:schemeClr val="tx1"/>
                </a:solidFill>
                <a:latin typeface="+mn-ea"/>
                <a:sym typeface="+mn-ea"/>
              </a:rPr>
              <a:t>加载：</a:t>
            </a:r>
          </a:p>
          <a:p>
            <a:pPr fontAlgn="auto">
              <a:lnSpc>
                <a:spcPct val="150000"/>
              </a:lnSpc>
            </a:pPr>
            <a:r>
              <a:rPr lang="zh-CN" altLang="en-US" sz="1600" dirty="0">
                <a:solidFill>
                  <a:schemeClr val="tx1"/>
                </a:solidFill>
                <a:latin typeface="+mn-ea"/>
                <a:sym typeface="+mn-ea"/>
              </a:rPr>
              <a:t>对应第一种保存方式，加载模型时通过</a:t>
            </a:r>
            <a:r>
              <a:rPr lang="en-US" altLang="zh-CN" sz="1600" dirty="0">
                <a:solidFill>
                  <a:schemeClr val="tx1"/>
                </a:solidFill>
                <a:latin typeface="+mn-ea"/>
                <a:sym typeface="+mn-ea"/>
              </a:rPr>
              <a:t>torch.load('.pt')</a:t>
            </a:r>
            <a:r>
              <a:rPr lang="zh-CN" altLang="en-US" sz="1600" dirty="0">
                <a:solidFill>
                  <a:schemeClr val="tx1"/>
                </a:solidFill>
                <a:latin typeface="+mn-ea"/>
                <a:sym typeface="+mn-ea"/>
              </a:rPr>
              <a:t>直接初始化新的神经网络对象</a:t>
            </a:r>
          </a:p>
          <a:p>
            <a:pPr marL="0" indent="0" fontAlgn="auto">
              <a:lnSpc>
                <a:spcPct val="150000"/>
              </a:lnSpc>
              <a:buNone/>
            </a:pPr>
            <a:r>
              <a:rPr lang="en-US" altLang="zh-CN" sz="1600" dirty="0">
                <a:solidFill>
                  <a:schemeClr val="tx1"/>
                </a:solidFill>
                <a:latin typeface="+mn-ea"/>
                <a:sym typeface="+mn-ea"/>
              </a:rPr>
              <a:t>model = torch.load('resnet.pt')</a:t>
            </a:r>
          </a:p>
          <a:p>
            <a:pPr fontAlgn="auto">
              <a:lnSpc>
                <a:spcPct val="150000"/>
              </a:lnSpc>
            </a:pPr>
            <a:r>
              <a:rPr lang="zh-CN" altLang="en-US" sz="1600" dirty="0">
                <a:solidFill>
                  <a:schemeClr val="tx1"/>
                </a:solidFill>
                <a:latin typeface="+mn-ea"/>
                <a:sym typeface="+mn-ea"/>
              </a:rPr>
              <a:t>对应第二种保存方式，需要首先导入对应的网络，再通过</a:t>
            </a:r>
            <a:r>
              <a:rPr lang="en-US" altLang="zh-CN" sz="1600" dirty="0">
                <a:solidFill>
                  <a:schemeClr val="tx1"/>
                </a:solidFill>
                <a:latin typeface="+mn-ea"/>
                <a:sym typeface="+mn-ea"/>
              </a:rPr>
              <a:t>model.load_state_dict(torch.load('.pt'))</a:t>
            </a:r>
            <a:r>
              <a:rPr lang="zh-CN" altLang="en-US" sz="1600" dirty="0">
                <a:solidFill>
                  <a:schemeClr val="tx1"/>
                </a:solidFill>
                <a:latin typeface="+mn-ea"/>
                <a:sym typeface="+mn-ea"/>
              </a:rPr>
              <a:t>完成模型参数的加载</a:t>
            </a:r>
          </a:p>
          <a:p>
            <a:pPr marL="0" indent="0" fontAlgn="auto">
              <a:lnSpc>
                <a:spcPct val="150000"/>
              </a:lnSpc>
              <a:buNone/>
            </a:pPr>
            <a:r>
              <a:rPr lang="en-US" altLang="zh-CN" sz="1600" dirty="0">
                <a:solidFill>
                  <a:schemeClr val="tx1"/>
                </a:solidFill>
                <a:latin typeface="+mn-ea"/>
                <a:sym typeface="+mn-ea"/>
              </a:rPr>
              <a:t>model.load_state_dict(torch.load("resnet.pt"))</a:t>
            </a:r>
          </a:p>
          <a:p>
            <a:pPr marL="0" indent="0" fontAlgn="auto">
              <a:lnSpc>
                <a:spcPct val="150000"/>
              </a:lnSpc>
              <a:buNone/>
            </a:pPr>
            <a:endParaRPr lang="zh-CN" sz="1600" dirty="0">
              <a:solidFill>
                <a:schemeClr val="tx1"/>
              </a:solidFill>
              <a:latin typeface="+mn-ea"/>
              <a:ea typeface="宋体" panose="02010600030101010101" pitchFamily="2" charset="-122"/>
              <a:sym typeface="+mn-ea"/>
            </a:endParaRPr>
          </a:p>
        </p:txBody>
      </p:sp>
    </p:spTree>
    <p:custDataLst>
      <p:tags r:id="rId1"/>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LSTM</a:t>
            </a:r>
            <a:r>
              <a:rPr lang="zh-CN" altLang="zh-CN" dirty="0">
                <a:ea typeface="宋体" panose="02010600030101010101" pitchFamily="2" charset="-122"/>
                <a:sym typeface="+mn-ea"/>
              </a:rPr>
              <a:t>模型</a:t>
            </a: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LSTM</a:t>
            </a:r>
            <a:r>
              <a:rPr lang="zh-CN" sz="1600" dirty="0">
                <a:ea typeface="宋体" panose="02010600030101010101" pitchFamily="2" charset="-122"/>
                <a:sym typeface="+mn-ea"/>
              </a:rPr>
              <a:t>，Long Short-Term Memory，长短记忆网络</a:t>
            </a:r>
          </a:p>
          <a:p>
            <a:pPr>
              <a:lnSpc>
                <a:spcPct val="150000"/>
              </a:lnSpc>
            </a:pPr>
            <a:r>
              <a:rPr sz="1600" dirty="0">
                <a:ea typeface="宋体" panose="02010600030101010101" pitchFamily="2" charset="-122"/>
                <a:sym typeface="+mn-ea"/>
              </a:rPr>
              <a:t>LSTM是RNN的升级版本</a:t>
            </a:r>
            <a:r>
              <a:rPr lang="zh-CN" sz="1600" dirty="0">
                <a:ea typeface="宋体" panose="02010600030101010101" pitchFamily="2" charset="-122"/>
                <a:sym typeface="+mn-ea"/>
              </a:rPr>
              <a:t>，</a:t>
            </a:r>
            <a:r>
              <a:rPr sz="1600" dirty="0">
                <a:ea typeface="宋体" panose="02010600030101010101" pitchFamily="2" charset="-122"/>
                <a:sym typeface="+mn-ea"/>
              </a:rPr>
              <a:t>可以避免常规RNN的梯度消失，在工业界</a:t>
            </a:r>
            <a:r>
              <a:rPr lang="zh-CN" sz="1600" dirty="0">
                <a:ea typeface="宋体" panose="02010600030101010101" pitchFamily="2" charset="-122"/>
                <a:sym typeface="+mn-ea"/>
              </a:rPr>
              <a:t>有</a:t>
            </a:r>
            <a:r>
              <a:rPr sz="1600" dirty="0">
                <a:ea typeface="宋体" panose="02010600030101010101" pitchFamily="2" charset="-122"/>
                <a:sym typeface="+mn-ea"/>
              </a:rPr>
              <a:t>广泛应用</a:t>
            </a:r>
          </a:p>
          <a:p>
            <a:pPr>
              <a:lnSpc>
                <a:spcPct val="150000"/>
              </a:lnSpc>
            </a:pPr>
            <a:r>
              <a:rPr sz="1600" dirty="0">
                <a:ea typeface="宋体" panose="02010600030101010101" pitchFamily="2" charset="-122"/>
                <a:sym typeface="+mn-ea"/>
              </a:rPr>
              <a:t>引入了三个门函数：输入门</a:t>
            </a:r>
            <a:r>
              <a:rPr lang="zh-CN" sz="1600" dirty="0">
                <a:ea typeface="宋体" panose="02010600030101010101" pitchFamily="2" charset="-122"/>
                <a:sym typeface="+mn-ea"/>
              </a:rPr>
              <a:t>（</a:t>
            </a:r>
            <a:r>
              <a:rPr lang="en-US" altLang="zh-CN" sz="1600" dirty="0">
                <a:ea typeface="宋体" panose="02010600030101010101" pitchFamily="2" charset="-122"/>
                <a:sym typeface="+mn-ea"/>
              </a:rPr>
              <a:t>Input Gate</a:t>
            </a:r>
            <a:r>
              <a:rPr lang="zh-CN" altLang="zh-CN" sz="1600" dirty="0">
                <a:ea typeface="宋体" panose="02010600030101010101" pitchFamily="2" charset="-122"/>
                <a:sym typeface="+mn-ea"/>
              </a:rPr>
              <a:t>）</a:t>
            </a:r>
            <a:r>
              <a:rPr sz="1600" dirty="0">
                <a:ea typeface="宋体" panose="02010600030101010101" pitchFamily="2" charset="-122"/>
                <a:sym typeface="+mn-ea"/>
              </a:rPr>
              <a:t>、遗忘门</a:t>
            </a:r>
            <a:r>
              <a:rPr lang="zh-CN" sz="1600" dirty="0">
                <a:ea typeface="宋体" panose="02010600030101010101" pitchFamily="2" charset="-122"/>
                <a:sym typeface="+mn-ea"/>
              </a:rPr>
              <a:t>（</a:t>
            </a:r>
            <a:r>
              <a:rPr lang="en-US" altLang="zh-CN" sz="1600" dirty="0">
                <a:ea typeface="宋体" panose="02010600030101010101" pitchFamily="2" charset="-122"/>
                <a:sym typeface="+mn-ea"/>
              </a:rPr>
              <a:t>Forget</a:t>
            </a:r>
            <a:r>
              <a:rPr lang="zh-CN" altLang="zh-CN" sz="1600" dirty="0">
                <a:ea typeface="宋体" panose="02010600030101010101" pitchFamily="2" charset="-122"/>
                <a:sym typeface="+mn-ea"/>
              </a:rPr>
              <a:t> </a:t>
            </a:r>
            <a:r>
              <a:rPr lang="en-US" altLang="zh-CN" sz="1600" dirty="0">
                <a:ea typeface="宋体" panose="02010600030101010101" pitchFamily="2" charset="-122"/>
                <a:sym typeface="+mn-ea"/>
              </a:rPr>
              <a:t>Gate</a:t>
            </a:r>
            <a:r>
              <a:rPr lang="zh-CN" altLang="en-US" sz="1600" dirty="0">
                <a:ea typeface="宋体" panose="02010600030101010101" pitchFamily="2" charset="-122"/>
                <a:sym typeface="+mn-ea"/>
              </a:rPr>
              <a:t>）</a:t>
            </a:r>
            <a:r>
              <a:rPr sz="1600" dirty="0">
                <a:ea typeface="宋体" panose="02010600030101010101" pitchFamily="2" charset="-122"/>
                <a:sym typeface="+mn-ea"/>
              </a:rPr>
              <a:t>和输出门</a:t>
            </a:r>
            <a:r>
              <a:rPr lang="zh-CN" sz="1600" dirty="0">
                <a:ea typeface="宋体" panose="02010600030101010101" pitchFamily="2" charset="-122"/>
                <a:sym typeface="+mn-ea"/>
              </a:rPr>
              <a:t>（</a:t>
            </a:r>
            <a:r>
              <a:rPr lang="en-US" altLang="zh-CN" sz="1600" dirty="0">
                <a:ea typeface="宋体" panose="02010600030101010101" pitchFamily="2" charset="-122"/>
                <a:sym typeface="+mn-ea"/>
              </a:rPr>
              <a:t>Output Gate</a:t>
            </a:r>
            <a:r>
              <a:rPr lang="zh-CN" altLang="en-US" sz="1600" dirty="0">
                <a:ea typeface="宋体" panose="02010600030101010101" pitchFamily="2" charset="-122"/>
                <a:sym typeface="+mn-ea"/>
              </a:rPr>
              <a:t>）</a:t>
            </a:r>
            <a:r>
              <a:rPr sz="1600" dirty="0">
                <a:ea typeface="宋体" panose="02010600030101010101" pitchFamily="2" charset="-122"/>
                <a:sym typeface="+mn-ea"/>
              </a:rPr>
              <a:t>来控制输入值、记忆值和输出值</a:t>
            </a:r>
          </a:p>
          <a:p>
            <a:pPr>
              <a:lnSpc>
                <a:spcPct val="150000"/>
              </a:lnSpc>
            </a:pPr>
            <a:r>
              <a:rPr sz="1600" dirty="0">
                <a:ea typeface="宋体" panose="02010600030101010101" pitchFamily="2" charset="-122"/>
                <a:sym typeface="+mn-ea"/>
              </a:rPr>
              <a:t>输入门决定了当前时刻网络的状态有多少信息需要保存到内部状态中，遗忘门决定了过去的状态信息有多少需要丢弃 </a:t>
            </a:r>
            <a:r>
              <a:rPr lang="en-US" sz="1600" dirty="0">
                <a:ea typeface="宋体" panose="02010600030101010101" pitchFamily="2" charset="-122"/>
                <a:sym typeface="+mn-ea"/>
              </a:rPr>
              <a:t>=&gt; </a:t>
            </a:r>
            <a:r>
              <a:rPr sz="1600" dirty="0">
                <a:ea typeface="宋体" panose="02010600030101010101" pitchFamily="2" charset="-122"/>
                <a:sym typeface="+mn-ea"/>
              </a:rPr>
              <a:t>输入门和遗忘门是LSTM能够记忆长期</a:t>
            </a:r>
            <a:r>
              <a:rPr lang="zh-CN" sz="1600" dirty="0">
                <a:ea typeface="宋体" panose="02010600030101010101" pitchFamily="2" charset="-122"/>
                <a:sym typeface="+mn-ea"/>
              </a:rPr>
              <a:t>依赖</a:t>
            </a:r>
            <a:r>
              <a:rPr sz="1600" dirty="0">
                <a:ea typeface="宋体" panose="02010600030101010101" pitchFamily="2" charset="-122"/>
                <a:sym typeface="+mn-ea"/>
              </a:rPr>
              <a:t>的关键</a:t>
            </a:r>
          </a:p>
          <a:p>
            <a:pPr>
              <a:lnSpc>
                <a:spcPct val="150000"/>
              </a:lnSpc>
            </a:pPr>
            <a:r>
              <a:rPr sz="1600" dirty="0">
                <a:ea typeface="宋体" panose="02010600030101010101" pitchFamily="2" charset="-122"/>
                <a:sym typeface="+mn-ea"/>
              </a:rPr>
              <a:t>输出门决定当前时刻的内部状态有多少信息需要输出给外部状态。</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5"/>
          <a:stretch>
            <a:fillRect/>
          </a:stretch>
        </p:blipFill>
        <p:spPr>
          <a:xfrm>
            <a:off x="6111240" y="1779905"/>
            <a:ext cx="5976620" cy="3001645"/>
          </a:xfrm>
          <a:prstGeom prst="rect">
            <a:avLst/>
          </a:prstGeom>
        </p:spPr>
      </p:pic>
      <p:sp>
        <p:nvSpPr>
          <p:cNvPr id="16" name="矩形 15"/>
          <p:cNvSpPr/>
          <p:nvPr/>
        </p:nvSpPr>
        <p:spPr>
          <a:xfrm>
            <a:off x="6903085" y="2596515"/>
            <a:ext cx="3692525" cy="77089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7" name="文本框 16"/>
          <p:cNvSpPr txBox="1"/>
          <p:nvPr/>
        </p:nvSpPr>
        <p:spPr>
          <a:xfrm>
            <a:off x="6755765" y="4829175"/>
            <a:ext cx="4929505" cy="1567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一个LSTM单元在每个时间步会接收三个输入：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当前时刻的输入，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自上一时刻的内部状态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上一时刻的外部状态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和      同时作为三个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门</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是Logistic函数</a:t>
            </a:r>
          </a:p>
        </p:txBody>
      </p:sp>
      <p:graphicFrame>
        <p:nvGraphicFramePr>
          <p:cNvPr id="18" name="对象 -2147482616"/>
          <p:cNvGraphicFramePr>
            <a:graphicFrameLocks noChangeAspect="1"/>
          </p:cNvGraphicFramePr>
          <p:nvPr/>
        </p:nvGraphicFramePr>
        <p:xfrm>
          <a:off x="6745923" y="5285424"/>
          <a:ext cx="367030" cy="313055"/>
        </p:xfrm>
        <a:graphic>
          <a:graphicData uri="http://schemas.openxmlformats.org/presentationml/2006/ole">
            <mc:AlternateContent xmlns:mc="http://schemas.openxmlformats.org/markup-compatibility/2006">
              <mc:Choice xmlns:v="urn:schemas-microsoft-com:vml" Requires="v">
                <p:oleObj spid="_x0000_s29028" r:id="rId6" imgW="241300" imgH="203200" progId="Equation.KSEE3">
                  <p:embed/>
                </p:oleObj>
              </mc:Choice>
              <mc:Fallback>
                <p:oleObj r:id="rId6" imgW="241300" imgH="203200" progId="Equation.KSEE3">
                  <p:embed/>
                  <p:pic>
                    <p:nvPicPr>
                      <p:cNvPr id="18" name="对象 -2147482616"/>
                      <p:cNvPicPr/>
                      <p:nvPr/>
                    </p:nvPicPr>
                    <p:blipFill>
                      <a:blip r:embed="rId7"/>
                      <a:stretch>
                        <a:fillRect/>
                      </a:stretch>
                    </p:blipFill>
                    <p:spPr>
                      <a:xfrm>
                        <a:off x="6745923" y="5285424"/>
                        <a:ext cx="367030" cy="313055"/>
                      </a:xfrm>
                      <a:prstGeom prst="rect">
                        <a:avLst/>
                      </a:prstGeom>
                      <a:noFill/>
                      <a:ln w="38100">
                        <a:noFill/>
                        <a:miter/>
                      </a:ln>
                    </p:spPr>
                  </p:pic>
                </p:oleObj>
              </mc:Fallback>
            </mc:AlternateContent>
          </a:graphicData>
        </a:graphic>
      </p:graphicFrame>
      <p:graphicFrame>
        <p:nvGraphicFramePr>
          <p:cNvPr id="20" name="对象 -2147482616"/>
          <p:cNvGraphicFramePr>
            <a:graphicFrameLocks noChangeAspect="1"/>
          </p:cNvGraphicFramePr>
          <p:nvPr/>
        </p:nvGraphicFramePr>
        <p:xfrm>
          <a:off x="6770689" y="5797869"/>
          <a:ext cx="386080" cy="313055"/>
        </p:xfrm>
        <a:graphic>
          <a:graphicData uri="http://schemas.openxmlformats.org/presentationml/2006/ole">
            <mc:AlternateContent xmlns:mc="http://schemas.openxmlformats.org/markup-compatibility/2006">
              <mc:Choice xmlns:v="urn:schemas-microsoft-com:vml" Requires="v">
                <p:oleObj spid="_x0000_s29029" r:id="rId8" imgW="254000" imgH="203200" progId="Equation.KSEE3">
                  <p:embed/>
                </p:oleObj>
              </mc:Choice>
              <mc:Fallback>
                <p:oleObj r:id="rId8" imgW="254000" imgH="203200" progId="Equation.KSEE3">
                  <p:embed/>
                  <p:pic>
                    <p:nvPicPr>
                      <p:cNvPr id="20" name="对象 -2147482616"/>
                      <p:cNvPicPr/>
                      <p:nvPr/>
                    </p:nvPicPr>
                    <p:blipFill>
                      <a:blip r:embed="rId9"/>
                      <a:stretch>
                        <a:fillRect/>
                      </a:stretch>
                    </p:blipFill>
                    <p:spPr>
                      <a:xfrm>
                        <a:off x="6770689" y="5797869"/>
                        <a:ext cx="386080" cy="313055"/>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24345" y="6109970"/>
          <a:ext cx="240665" cy="223520"/>
        </p:xfrm>
        <a:graphic>
          <a:graphicData uri="http://schemas.openxmlformats.org/presentationml/2006/ole">
            <mc:AlternateContent xmlns:mc="http://schemas.openxmlformats.org/markup-compatibility/2006">
              <mc:Choice xmlns:v="urn:schemas-microsoft-com:vml" Requires="v">
                <p:oleObj spid="_x0000_s29030" r:id="rId10" imgW="152400" imgH="139700" progId="Equation.KSEE3">
                  <p:embed/>
                </p:oleObj>
              </mc:Choice>
              <mc:Fallback>
                <p:oleObj r:id="rId10" imgW="152400" imgH="139700" progId="Equation.KSEE3">
                  <p:embed/>
                  <p:pic>
                    <p:nvPicPr>
                      <p:cNvPr id="22" name="对象 -2147482616"/>
                      <p:cNvPicPr/>
                      <p:nvPr/>
                    </p:nvPicPr>
                    <p:blipFill>
                      <a:blip r:embed="rId11"/>
                      <a:stretch>
                        <a:fillRect/>
                      </a:stretch>
                    </p:blipFill>
                    <p:spPr>
                      <a:xfrm>
                        <a:off x="6824345" y="6109970"/>
                        <a:ext cx="240665" cy="223520"/>
                      </a:xfrm>
                      <a:prstGeom prst="rect">
                        <a:avLst/>
                      </a:prstGeom>
                      <a:noFill/>
                      <a:ln w="38100">
                        <a:noFill/>
                        <a:miter/>
                      </a:ln>
                    </p:spPr>
                  </p:pic>
                </p:oleObj>
              </mc:Fallback>
            </mc:AlternateContent>
          </a:graphicData>
        </a:graphic>
      </p:graphicFrame>
      <p:graphicFrame>
        <p:nvGraphicFramePr>
          <p:cNvPr id="24" name="对象 -2147482616"/>
          <p:cNvGraphicFramePr>
            <a:graphicFrameLocks noChangeAspect="1"/>
          </p:cNvGraphicFramePr>
          <p:nvPr/>
        </p:nvGraphicFramePr>
        <p:xfrm>
          <a:off x="6743384" y="5562919"/>
          <a:ext cx="386080" cy="313055"/>
        </p:xfrm>
        <a:graphic>
          <a:graphicData uri="http://schemas.openxmlformats.org/presentationml/2006/ole">
            <mc:AlternateContent xmlns:mc="http://schemas.openxmlformats.org/markup-compatibility/2006">
              <mc:Choice xmlns:v="urn:schemas-microsoft-com:vml" Requires="v">
                <p:oleObj spid="_x0000_s29031" r:id="rId12" imgW="254000" imgH="203200" progId="Equation.KSEE3">
                  <p:embed/>
                </p:oleObj>
              </mc:Choice>
              <mc:Fallback>
                <p:oleObj r:id="rId12" imgW="254000" imgH="203200" progId="Equation.KSEE3">
                  <p:embed/>
                  <p:pic>
                    <p:nvPicPr>
                      <p:cNvPr id="24" name="对象 -2147482616"/>
                      <p:cNvPicPr/>
                      <p:nvPr/>
                    </p:nvPicPr>
                    <p:blipFill>
                      <a:blip r:embed="rId9"/>
                      <a:stretch>
                        <a:fillRect/>
                      </a:stretch>
                    </p:blipFill>
                    <p:spPr>
                      <a:xfrm>
                        <a:off x="6743384" y="5562919"/>
                        <a:ext cx="386080" cy="313055"/>
                      </a:xfrm>
                      <a:prstGeom prst="rect">
                        <a:avLst/>
                      </a:prstGeom>
                      <a:noFill/>
                      <a:ln w="38100">
                        <a:noFill/>
                        <a:miter/>
                      </a:ln>
                    </p:spPr>
                  </p:pic>
                </p:oleObj>
              </mc:Fallback>
            </mc:AlternateContent>
          </a:graphicData>
        </a:graphic>
      </p:graphicFrame>
      <p:graphicFrame>
        <p:nvGraphicFramePr>
          <p:cNvPr id="52" name="对象 -2147482616"/>
          <p:cNvGraphicFramePr>
            <a:graphicFrameLocks noChangeAspect="1"/>
          </p:cNvGraphicFramePr>
          <p:nvPr/>
        </p:nvGraphicFramePr>
        <p:xfrm>
          <a:off x="6822759" y="5046664"/>
          <a:ext cx="251460" cy="313055"/>
        </p:xfrm>
        <a:graphic>
          <a:graphicData uri="http://schemas.openxmlformats.org/presentationml/2006/ole">
            <mc:AlternateContent xmlns:mc="http://schemas.openxmlformats.org/markup-compatibility/2006">
              <mc:Choice xmlns:v="urn:schemas-microsoft-com:vml" Requires="v">
                <p:oleObj spid="_x0000_s29032" r:id="rId13" imgW="165100" imgH="203200" progId="Equation.KSEE3">
                  <p:embed/>
                </p:oleObj>
              </mc:Choice>
              <mc:Fallback>
                <p:oleObj r:id="rId13" imgW="165100" imgH="203200" progId="Equation.KSEE3">
                  <p:embed/>
                  <p:pic>
                    <p:nvPicPr>
                      <p:cNvPr id="52" name="对象 -2147482616"/>
                      <p:cNvPicPr/>
                      <p:nvPr/>
                    </p:nvPicPr>
                    <p:blipFill>
                      <a:blip r:embed="rId14"/>
                      <a:stretch>
                        <a:fillRect/>
                      </a:stretch>
                    </p:blipFill>
                    <p:spPr>
                      <a:xfrm>
                        <a:off x="6822759" y="5046664"/>
                        <a:ext cx="251460" cy="313055"/>
                      </a:xfrm>
                      <a:prstGeom prst="rect">
                        <a:avLst/>
                      </a:prstGeom>
                      <a:noFill/>
                      <a:ln w="38100">
                        <a:noFill/>
                        <a:miter/>
                      </a:ln>
                    </p:spPr>
                  </p:pic>
                </p:oleObj>
              </mc:Fallback>
            </mc:AlternateContent>
          </a:graphicData>
        </a:graphic>
      </p:graphicFrame>
      <p:graphicFrame>
        <p:nvGraphicFramePr>
          <p:cNvPr id="54" name="对象 -2147482616"/>
          <p:cNvGraphicFramePr>
            <a:graphicFrameLocks noChangeAspect="1"/>
          </p:cNvGraphicFramePr>
          <p:nvPr/>
        </p:nvGraphicFramePr>
        <p:xfrm>
          <a:off x="7323774" y="5778184"/>
          <a:ext cx="251460" cy="313055"/>
        </p:xfrm>
        <a:graphic>
          <a:graphicData uri="http://schemas.openxmlformats.org/presentationml/2006/ole">
            <mc:AlternateContent xmlns:mc="http://schemas.openxmlformats.org/markup-compatibility/2006">
              <mc:Choice xmlns:v="urn:schemas-microsoft-com:vml" Requires="v">
                <p:oleObj spid="_x0000_s29033" r:id="rId15" imgW="165100" imgH="203200" progId="Equation.KSEE3">
                  <p:embed/>
                </p:oleObj>
              </mc:Choice>
              <mc:Fallback>
                <p:oleObj r:id="rId15" imgW="165100" imgH="203200" progId="Equation.KSEE3">
                  <p:embed/>
                  <p:pic>
                    <p:nvPicPr>
                      <p:cNvPr id="54" name="对象 -2147482616"/>
                      <p:cNvPicPr/>
                      <p:nvPr/>
                    </p:nvPicPr>
                    <p:blipFill>
                      <a:blip r:embed="rId14"/>
                      <a:stretch>
                        <a:fillRect/>
                      </a:stretch>
                    </p:blipFill>
                    <p:spPr>
                      <a:xfrm>
                        <a:off x="7323774" y="5778184"/>
                        <a:ext cx="251460" cy="31305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BERT</a:t>
            </a:r>
            <a:r>
              <a:rPr lang="zh-CN" altLang="en-US" dirty="0">
                <a:ea typeface="宋体" panose="02010600030101010101" pitchFamily="2" charset="-122"/>
                <a:sym typeface="+mn-ea"/>
              </a:rPr>
              <a:t>原理</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217235"/>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BERT</a:t>
            </a:r>
            <a:r>
              <a:rPr lang="zh-CN" altLang="en-US" sz="1600" dirty="0">
                <a:ea typeface="宋体" panose="02010600030101010101" pitchFamily="2" charset="-122"/>
                <a:sym typeface="+mn-ea"/>
              </a:rPr>
              <a:t>  </a:t>
            </a:r>
            <a:r>
              <a:rPr lang="en-US" altLang="zh-CN" sz="1600" dirty="0">
                <a:ea typeface="宋体" panose="02010600030101010101" pitchFamily="2" charset="-122"/>
                <a:sym typeface="+mn-ea"/>
              </a:rPr>
              <a:t>(Bidirectional Encoder Representations from Transformer)</a:t>
            </a:r>
            <a:r>
              <a:rPr lang="zh-CN" altLang="en-US"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Google</a:t>
            </a:r>
            <a:r>
              <a:rPr lang="zh-CN" altLang="en-US" sz="1600" dirty="0">
                <a:ea typeface="宋体" panose="02010600030101010101" pitchFamily="2" charset="-122"/>
                <a:sym typeface="+mn-ea"/>
              </a:rPr>
              <a:t>在 </a:t>
            </a:r>
            <a:r>
              <a:rPr lang="en-US" altLang="zh-CN" sz="1600" dirty="0">
                <a:ea typeface="宋体" panose="02010600030101010101" pitchFamily="2" charset="-122"/>
                <a:sym typeface="+mn-ea"/>
              </a:rPr>
              <a:t>2018 </a:t>
            </a:r>
            <a:r>
              <a:rPr lang="zh-CN" altLang="en-US" sz="1600" dirty="0">
                <a:ea typeface="宋体" panose="02010600030101010101" pitchFamily="2" charset="-122"/>
                <a:sym typeface="+mn-ea"/>
              </a:rPr>
              <a:t>年 </a:t>
            </a:r>
            <a:r>
              <a:rPr lang="en-US" altLang="zh-CN" sz="1600" dirty="0">
                <a:ea typeface="宋体" panose="02010600030101010101" pitchFamily="2" charset="-122"/>
                <a:sym typeface="+mn-ea"/>
              </a:rPr>
              <a:t>10 </a:t>
            </a:r>
            <a:r>
              <a:rPr lang="zh-CN" altLang="en-US" sz="1600" dirty="0">
                <a:ea typeface="宋体" panose="02010600030101010101" pitchFamily="2" charset="-122"/>
                <a:sym typeface="+mn-ea"/>
              </a:rPr>
              <a:t>月发布的语言表示模型</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BERT</a:t>
            </a:r>
            <a:r>
              <a:rPr lang="zh-CN" altLang="en-US" sz="1600" dirty="0">
                <a:ea typeface="宋体" panose="02010600030101010101" pitchFamily="2" charset="-122"/>
                <a:sym typeface="+mn-ea"/>
              </a:rPr>
              <a:t>在 </a:t>
            </a:r>
            <a:r>
              <a:rPr lang="en-US" altLang="zh-CN" sz="1600" dirty="0">
                <a:ea typeface="宋体" panose="02010600030101010101" pitchFamily="2" charset="-122"/>
                <a:sym typeface="+mn-ea"/>
              </a:rPr>
              <a:t>GLUE</a:t>
            </a:r>
            <a:r>
              <a:rPr lang="zh-CN" altLang="en-US" sz="1600" dirty="0">
                <a:ea typeface="宋体" panose="02010600030101010101" pitchFamily="2" charset="-122"/>
                <a:sym typeface="+mn-ea"/>
              </a:rPr>
              <a:t>、</a:t>
            </a:r>
            <a:r>
              <a:rPr lang="en-US" altLang="zh-CN" sz="1600" dirty="0" err="1">
                <a:ea typeface="宋体" panose="02010600030101010101" pitchFamily="2" charset="-122"/>
                <a:sym typeface="+mn-ea"/>
              </a:rPr>
              <a:t>MultiNLI</a:t>
            </a:r>
            <a:r>
              <a:rPr lang="zh-CN" altLang="en-US" sz="1600" dirty="0">
                <a:ea typeface="宋体" panose="02010600030101010101" pitchFamily="2" charset="-122"/>
                <a:sym typeface="+mn-ea"/>
              </a:rPr>
              <a:t>、</a:t>
            </a:r>
            <a:r>
              <a:rPr lang="en-US" altLang="zh-CN" sz="1600" dirty="0" err="1">
                <a:ea typeface="宋体" panose="02010600030101010101" pitchFamily="2" charset="-122"/>
                <a:sym typeface="+mn-ea"/>
              </a:rPr>
              <a:t>SQuAD</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等评价基准和数据集上取得了超越当时最好成绩的结果</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关键词 </a:t>
            </a:r>
            <a:r>
              <a:rPr lang="en-US" altLang="zh-CN" sz="1600" dirty="0">
                <a:ea typeface="宋体" panose="02010600030101010101" pitchFamily="2" charset="-122"/>
                <a:sym typeface="+mn-ea"/>
              </a:rPr>
              <a:t>Pre-training</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Deep</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Bidirectional</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Transformer</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Language Understanding</a:t>
            </a:r>
          </a:p>
          <a:p>
            <a:pPr mar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Pre-training</a:t>
            </a:r>
          </a:p>
          <a:p>
            <a:pPr marL="0" indent="0">
              <a:lnSpc>
                <a:spcPct val="150000"/>
              </a:lnSpc>
              <a:buNone/>
            </a:pPr>
            <a:r>
              <a:rPr lang="zh-CN" altLang="en-US" sz="1600" dirty="0">
                <a:ea typeface="宋体" panose="02010600030101010101" pitchFamily="2" charset="-122"/>
                <a:sym typeface="+mn-ea"/>
              </a:rPr>
              <a:t>预训练广泛应用在各个领域，比如</a:t>
            </a:r>
            <a:r>
              <a:rPr lang="en-US" altLang="zh-CN" sz="1600" dirty="0">
                <a:ea typeface="宋体" panose="02010600030101010101" pitchFamily="2" charset="-122"/>
                <a:sym typeface="+mn-ea"/>
              </a:rPr>
              <a:t>ImageNet in CV, Word2Vec in NLP</a:t>
            </a:r>
            <a:r>
              <a:rPr lang="zh-CN" altLang="en-US" sz="1600" dirty="0">
                <a:ea typeface="宋体" panose="02010600030101010101" pitchFamily="2" charset="-122"/>
                <a:sym typeface="+mn-ea"/>
              </a:rPr>
              <a:t>，通过大模型大数据，对预测任务带来提升</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使用了超大数据集（</a:t>
            </a:r>
            <a:r>
              <a:rPr lang="en-US" altLang="zh-CN" sz="1600" dirty="0" err="1">
                <a:ea typeface="宋体" panose="02010600030101010101" pitchFamily="2" charset="-122"/>
                <a:sym typeface="+mn-ea"/>
              </a:rPr>
              <a:t>BooksCorpus</a:t>
            </a:r>
            <a:r>
              <a:rPr lang="en-US" altLang="zh-CN" sz="1600" dirty="0">
                <a:ea typeface="宋体" panose="02010600030101010101" pitchFamily="2" charset="-122"/>
                <a:sym typeface="+mn-ea"/>
              </a:rPr>
              <a:t> 800M + English Wikipedia 2.5G</a:t>
            </a:r>
            <a:r>
              <a:rPr lang="zh-CN" altLang="en-US" sz="1600" dirty="0">
                <a:ea typeface="宋体" panose="02010600030101010101" pitchFamily="2" charset="-122"/>
                <a:sym typeface="+mn-ea"/>
              </a:rPr>
              <a:t>单词）和超大模型（</a:t>
            </a:r>
            <a:r>
              <a:rPr lang="en-US" altLang="zh-CN" sz="1600" dirty="0">
                <a:ea typeface="宋体" panose="02010600030101010101" pitchFamily="2" charset="-122"/>
                <a:sym typeface="+mn-ea"/>
              </a:rPr>
              <a:t>BERT Base 110M</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BERT Large 340M</a:t>
            </a:r>
            <a:r>
              <a:rPr lang="zh-CN" altLang="en-US"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使用时只要根据下游任务进行输出层的修改和模型微调训练，就可以得到很好的效果</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
        <p:nvSpPr>
          <p:cNvPr id="5" name="Content Placeholder 2">
            <a:extLst>
              <a:ext uri="{FF2B5EF4-FFF2-40B4-BE49-F238E27FC236}">
                <a16:creationId xmlns:a16="http://schemas.microsoft.com/office/drawing/2014/main" id="{021B9A62-1246-469D-AE9A-16CF07147F56}"/>
              </a:ext>
            </a:extLst>
          </p:cNvPr>
          <p:cNvSpPr txBox="1">
            <a:spLocks noGrp="1"/>
          </p:cNvSpPr>
          <p:nvPr/>
        </p:nvSpPr>
        <p:spPr>
          <a:xfrm>
            <a:off x="6417712" y="1212502"/>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Deep Bidirectional Transformers</a:t>
            </a:r>
          </a:p>
          <a:p>
            <a:pPr marL="0" indent="0">
              <a:lnSpc>
                <a:spcPct val="150000"/>
              </a:lnSpc>
              <a:buNone/>
            </a:pPr>
            <a:r>
              <a:rPr lang="zh-CN" altLang="en-US" sz="1600" dirty="0">
                <a:ea typeface="宋体" panose="02010600030101010101" pitchFamily="2" charset="-122"/>
                <a:sym typeface="+mn-ea"/>
              </a:rPr>
              <a:t>比如句子： 能实现语言表征</a:t>
            </a:r>
            <a:r>
              <a:rPr lang="en-US" altLang="zh-CN" sz="1600" dirty="0">
                <a:ea typeface="宋体" panose="02010600030101010101" pitchFamily="2" charset="-122"/>
                <a:sym typeface="+mn-ea"/>
              </a:rPr>
              <a:t>[mask]</a:t>
            </a:r>
            <a:r>
              <a:rPr lang="zh-CN" altLang="en-US" sz="1600" dirty="0">
                <a:ea typeface="宋体" panose="02010600030101010101" pitchFamily="2" charset="-122"/>
                <a:sym typeface="+mn-ea"/>
              </a:rPr>
              <a:t>的模型</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遮盖 “目标”一词。从前往后预测</a:t>
            </a:r>
            <a:r>
              <a:rPr lang="en-US" altLang="zh-CN" sz="1600" dirty="0">
                <a:ea typeface="宋体" panose="02010600030101010101" pitchFamily="2" charset="-122"/>
                <a:sym typeface="+mn-ea"/>
              </a:rPr>
              <a:t>[mask]</a:t>
            </a:r>
            <a:r>
              <a:rPr lang="zh-CN" altLang="en-US" sz="1600" dirty="0">
                <a:ea typeface="宋体" panose="02010600030101010101" pitchFamily="2" charset="-122"/>
                <a:sym typeface="+mn-ea"/>
              </a:rPr>
              <a:t> </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即用“能</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实现</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语言</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表征” </a:t>
            </a:r>
            <a:r>
              <a:rPr lang="en-US" altLang="zh-CN" sz="1600" dirty="0">
                <a:ea typeface="宋体" panose="02010600030101010101" pitchFamily="2" charset="-122"/>
                <a:sym typeface="+mn-ea"/>
              </a:rPr>
              <a:t>=&gt; </a:t>
            </a:r>
            <a:r>
              <a:rPr lang="zh-CN" altLang="en-US" sz="1600" dirty="0">
                <a:ea typeface="宋体" panose="02010600030101010101" pitchFamily="2" charset="-122"/>
                <a:sym typeface="+mn-ea"/>
              </a:rPr>
              <a:t>预测</a:t>
            </a:r>
            <a:r>
              <a:rPr lang="en-US" altLang="zh-CN" sz="1600" dirty="0">
                <a:ea typeface="宋体" panose="02010600030101010101" pitchFamily="2" charset="-122"/>
                <a:sym typeface="+mn-ea"/>
              </a:rPr>
              <a:t>[mask]</a:t>
            </a:r>
            <a:r>
              <a:rPr lang="zh-CN" altLang="en-US" sz="1600" dirty="0">
                <a:ea typeface="宋体" panose="02010600030101010101" pitchFamily="2" charset="-122"/>
                <a:sym typeface="+mn-ea"/>
              </a:rPr>
              <a:t> （从前往后）</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用“模型</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的” </a:t>
            </a:r>
            <a:r>
              <a:rPr lang="en-US" altLang="zh-CN" sz="1600" dirty="0">
                <a:ea typeface="宋体" panose="02010600030101010101" pitchFamily="2" charset="-122"/>
                <a:sym typeface="+mn-ea"/>
              </a:rPr>
              <a:t>=&gt; </a:t>
            </a:r>
            <a:r>
              <a:rPr lang="zh-CN" altLang="en-US" sz="1600" dirty="0">
                <a:ea typeface="宋体" panose="02010600030101010101" pitchFamily="2" charset="-122"/>
                <a:sym typeface="+mn-ea"/>
              </a:rPr>
              <a:t>预测</a:t>
            </a:r>
            <a:r>
              <a:rPr lang="en-US" altLang="zh-CN" sz="1600" dirty="0">
                <a:ea typeface="宋体" panose="02010600030101010101" pitchFamily="2" charset="-122"/>
                <a:sym typeface="+mn-ea"/>
              </a:rPr>
              <a:t>[mask] </a:t>
            </a:r>
            <a:r>
              <a:rPr lang="zh-CN" altLang="en-US" sz="1600" dirty="0">
                <a:ea typeface="宋体" panose="02010600030101010101" pitchFamily="2" charset="-122"/>
                <a:sym typeface="+mn-ea"/>
              </a:rPr>
              <a:t>（从后往前）</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这两种方式称为单向预测 </a:t>
            </a:r>
            <a:r>
              <a:rPr lang="en-US" altLang="zh-CN" sz="1600" dirty="0">
                <a:ea typeface="宋体" panose="02010600030101010101" pitchFamily="2" charset="-122"/>
                <a:sym typeface="+mn-ea"/>
              </a:rPr>
              <a:t>unidirectional</a:t>
            </a:r>
          </a:p>
          <a:p>
            <a:pPr marL="0" indent="0">
              <a:lnSpc>
                <a:spcPct val="150000"/>
              </a:lnSpc>
              <a:buNone/>
            </a:pPr>
            <a:r>
              <a:rPr lang="zh-CN" altLang="en-US" sz="1600" dirty="0">
                <a:ea typeface="宋体" panose="02010600030101010101" pitchFamily="2" charset="-122"/>
                <a:sym typeface="+mn-ea"/>
              </a:rPr>
              <a:t>单向预测，不能完整地理解整个语句的语义</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采样双向预测：从前往后，与从后往前的两个预测，拼接在一起 </a:t>
            </a:r>
            <a:r>
              <a:rPr lang="en-US" altLang="zh-CN" sz="1600" dirty="0">
                <a:ea typeface="宋体" panose="02010600030101010101" pitchFamily="2" charset="-122"/>
                <a:sym typeface="+mn-ea"/>
              </a:rPr>
              <a:t>[mask1/mask2]</a:t>
            </a:r>
            <a:r>
              <a:rPr lang="zh-CN" altLang="en-US" sz="1600" dirty="0">
                <a:ea typeface="宋体" panose="02010600030101010101" pitchFamily="2" charset="-122"/>
                <a:sym typeface="+mn-ea"/>
              </a:rPr>
              <a:t>，即为双向预测 </a:t>
            </a:r>
            <a:r>
              <a:rPr lang="en-US" altLang="zh-CN" sz="1600" dirty="0">
                <a:ea typeface="宋体" panose="02010600030101010101" pitchFamily="2" charset="-122"/>
                <a:sym typeface="+mn-ea"/>
              </a:rPr>
              <a:t>bi-directional</a:t>
            </a:r>
          </a:p>
        </p:txBody>
      </p:sp>
    </p:spTree>
    <p:custDataLst>
      <p:tags r:id="rId1"/>
    </p:custDataLst>
    <p:extLst>
      <p:ext uri="{BB962C8B-B14F-4D97-AF65-F5344CB8AC3E}">
        <p14:creationId xmlns:p14="http://schemas.microsoft.com/office/powerpoint/2010/main" val="301106361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BERT</a:t>
            </a:r>
            <a:r>
              <a:rPr lang="zh-CN" altLang="en-US" dirty="0">
                <a:ea typeface="宋体" panose="02010600030101010101" pitchFamily="2" charset="-122"/>
                <a:sym typeface="+mn-ea"/>
              </a:rPr>
              <a:t>原理</a:t>
            </a:r>
            <a:endParaRPr lang="en-US" altLang="zh-CN" dirty="0">
              <a:ea typeface="宋体" panose="02010600030101010101" pitchFamily="2" charset="-122"/>
              <a:sym typeface="+mn-ea"/>
            </a:endParaRPr>
          </a:p>
        </p:txBody>
      </p:sp>
      <p:pic>
        <p:nvPicPr>
          <p:cNvPr id="4" name="图片 3">
            <a:extLst>
              <a:ext uri="{FF2B5EF4-FFF2-40B4-BE49-F238E27FC236}">
                <a16:creationId xmlns:a16="http://schemas.microsoft.com/office/drawing/2014/main" id="{7B559372-1304-4F5F-BB5F-592E36083C37}"/>
              </a:ext>
            </a:extLst>
          </p:cNvPr>
          <p:cNvPicPr>
            <a:picLocks noChangeAspect="1"/>
          </p:cNvPicPr>
          <p:nvPr/>
        </p:nvPicPr>
        <p:blipFill>
          <a:blip r:embed="rId4"/>
          <a:stretch>
            <a:fillRect/>
          </a:stretch>
        </p:blipFill>
        <p:spPr>
          <a:xfrm>
            <a:off x="152312" y="1776232"/>
            <a:ext cx="12039688" cy="4772060"/>
          </a:xfrm>
          <a:prstGeom prst="rect">
            <a:avLst/>
          </a:prstGeom>
        </p:spPr>
      </p:pic>
      <p:sp>
        <p:nvSpPr>
          <p:cNvPr id="5" name="Content Placeholder 2">
            <a:extLst>
              <a:ext uri="{FF2B5EF4-FFF2-40B4-BE49-F238E27FC236}">
                <a16:creationId xmlns:a16="http://schemas.microsoft.com/office/drawing/2014/main" id="{7689B405-2D95-4C00-839A-DCEE5C6921A0}"/>
              </a:ext>
            </a:extLst>
          </p:cNvPr>
          <p:cNvSpPr txBox="1">
            <a:spLocks noGrp="1"/>
          </p:cNvSpPr>
          <p:nvPr/>
        </p:nvSpPr>
        <p:spPr>
          <a:xfrm>
            <a:off x="598806" y="1305907"/>
            <a:ext cx="10551332" cy="777817"/>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在海量语料上训练完</a:t>
            </a:r>
            <a:r>
              <a:rPr lang="en-US" altLang="zh-CN" sz="1600" dirty="0">
                <a:ea typeface="宋体" panose="02010600030101010101" pitchFamily="2" charset="-122"/>
                <a:sym typeface="+mn-ea"/>
              </a:rPr>
              <a:t>BERT</a:t>
            </a:r>
            <a:r>
              <a:rPr lang="zh-CN" altLang="en-US" sz="1600" dirty="0">
                <a:ea typeface="宋体" panose="02010600030101010101" pitchFamily="2" charset="-122"/>
                <a:sym typeface="+mn-ea"/>
              </a:rPr>
              <a:t>后，可以将它应用到</a:t>
            </a:r>
            <a:r>
              <a:rPr lang="en-US" altLang="zh-CN" sz="1600" dirty="0">
                <a:ea typeface="宋体" panose="02010600030101010101" pitchFamily="2" charset="-122"/>
                <a:sym typeface="+mn-ea"/>
              </a:rPr>
              <a:t>NLP</a:t>
            </a:r>
            <a:r>
              <a:rPr lang="zh-CN" altLang="en-US" sz="1600" dirty="0">
                <a:ea typeface="宋体" panose="02010600030101010101" pitchFamily="2" charset="-122"/>
                <a:sym typeface="+mn-ea"/>
              </a:rPr>
              <a:t>的各个任务中了 </a:t>
            </a:r>
            <a:r>
              <a:rPr lang="en-US" altLang="zh-CN" sz="1600" dirty="0">
                <a:ea typeface="宋体" panose="02010600030101010101" pitchFamily="2" charset="-122"/>
                <a:sym typeface="+mn-ea"/>
              </a:rPr>
              <a:t>=&gt; </a:t>
            </a:r>
            <a:r>
              <a:rPr lang="zh-CN" altLang="en-US" sz="1600" dirty="0">
                <a:ea typeface="宋体" panose="02010600030101010101" pitchFamily="2" charset="-122"/>
                <a:sym typeface="+mn-ea"/>
              </a:rPr>
              <a:t>迁移学习，进行</a:t>
            </a:r>
            <a:r>
              <a:rPr lang="en-US" altLang="zh-CN" sz="1600" dirty="0">
                <a:ea typeface="宋体" panose="02010600030101010101" pitchFamily="2" charset="-122"/>
                <a:sym typeface="+mn-ea"/>
              </a:rPr>
              <a:t>Fine-Tuning </a:t>
            </a:r>
            <a:r>
              <a:rPr lang="zh-CN" altLang="en-US" sz="1600" dirty="0">
                <a:ea typeface="宋体" panose="02010600030101010101" pitchFamily="2" charset="-122"/>
                <a:sym typeface="+mn-ea"/>
              </a:rPr>
              <a:t>微调即可</a:t>
            </a:r>
          </a:p>
        </p:txBody>
      </p:sp>
    </p:spTree>
    <p:custDataLst>
      <p:tags r:id="rId1"/>
    </p:custDataLst>
    <p:extLst>
      <p:ext uri="{BB962C8B-B14F-4D97-AF65-F5344CB8AC3E}">
        <p14:creationId xmlns:p14="http://schemas.microsoft.com/office/powerpoint/2010/main" val="154458286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6"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3" y="1166270"/>
            <a:ext cx="5877111"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solidFill>
                  <a:schemeClr val="tx1"/>
                </a:solidFill>
                <a:ea typeface="宋体" panose="02010600030101010101" pitchFamily="2" charset="-122"/>
                <a:sym typeface="+mn-ea"/>
              </a:rPr>
              <a:t>方法</a:t>
            </a:r>
            <a:r>
              <a:rPr lang="en-US" altLang="zh-CN" sz="1800" dirty="0">
                <a:solidFill>
                  <a:schemeClr val="tx1"/>
                </a:solidFill>
                <a:ea typeface="宋体" panose="02010600030101010101" pitchFamily="2" charset="-122"/>
                <a:sym typeface="+mn-ea"/>
              </a:rPr>
              <a:t>2</a:t>
            </a:r>
            <a:r>
              <a:rPr lang="zh-CN" altLang="en-US" sz="1800" dirty="0">
                <a:solidFill>
                  <a:schemeClr val="tx1"/>
                </a:solidFill>
                <a:ea typeface="宋体" panose="02010600030101010101" pitchFamily="2" charset="-122"/>
                <a:sym typeface="+mn-ea"/>
              </a:rPr>
              <a:t>：使用</a:t>
            </a:r>
            <a:r>
              <a:rPr lang="en-US" altLang="zh-CN" sz="1800" dirty="0">
                <a:solidFill>
                  <a:schemeClr val="tx1"/>
                </a:solidFill>
                <a:ea typeface="宋体" panose="02010600030101010101" pitchFamily="2" charset="-122"/>
                <a:sym typeface="+mn-ea"/>
              </a:rPr>
              <a:t>Paddle</a:t>
            </a:r>
          </a:p>
          <a:p>
            <a:pPr marL="0" indent="0">
              <a:lnSpc>
                <a:spcPct val="150000"/>
              </a:lnSpc>
              <a:buNone/>
            </a:pPr>
            <a:r>
              <a:rPr lang="zh-CN" altLang="en-US" sz="1800" dirty="0">
                <a:solidFill>
                  <a:schemeClr val="tx1"/>
                </a:solidFill>
                <a:ea typeface="宋体" panose="02010600030101010101" pitchFamily="2" charset="-122"/>
                <a:sym typeface="+mn-ea"/>
              </a:rPr>
              <a:t>使用数据集：</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https://aistudio.baidu.com/aistudio/datasetdetail/138511</a:t>
            </a:r>
          </a:p>
        </p:txBody>
      </p:sp>
      <p:sp>
        <p:nvSpPr>
          <p:cNvPr id="11" name="Content Placeholder 2">
            <a:extLst>
              <a:ext uri="{FF2B5EF4-FFF2-40B4-BE49-F238E27FC236}">
                <a16:creationId xmlns:a16="http://schemas.microsoft.com/office/drawing/2014/main" id="{8576F7C0-122B-49D4-A16F-ECB872004B06}"/>
              </a:ext>
            </a:extLst>
          </p:cNvPr>
          <p:cNvSpPr txBox="1">
            <a:spLocks noGrp="1"/>
          </p:cNvSpPr>
          <p:nvPr/>
        </p:nvSpPr>
        <p:spPr>
          <a:xfrm>
            <a:off x="6209552" y="1339702"/>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800" dirty="0">
                <a:solidFill>
                  <a:schemeClr val="tx1"/>
                </a:solidFill>
                <a:ea typeface="宋体" panose="02010600030101010101" pitchFamily="2" charset="-122"/>
                <a:sym typeface="+mn-ea"/>
              </a:rPr>
              <a:t>TopicWordRecognization/run_ner.py</a:t>
            </a:r>
          </a:p>
          <a:p>
            <a:pPr marL="0" indent="0">
              <a:lnSpc>
                <a:spcPct val="100000"/>
              </a:lnSpc>
              <a:buNone/>
            </a:pPr>
            <a:r>
              <a:rPr lang="zh-CN" altLang="en-US" sz="1800" dirty="0">
                <a:solidFill>
                  <a:schemeClr val="tx1"/>
                </a:solidFill>
                <a:ea typeface="宋体" panose="02010600030101010101" pitchFamily="2" charset="-122"/>
                <a:sym typeface="+mn-ea"/>
              </a:rPr>
              <a:t>实现了</a:t>
            </a:r>
            <a:r>
              <a:rPr lang="en-US" altLang="zh-CN" sz="1800" dirty="0" err="1">
                <a:solidFill>
                  <a:schemeClr val="tx1"/>
                </a:solidFill>
                <a:ea typeface="宋体" panose="02010600030101010101" pitchFamily="2" charset="-122"/>
                <a:sym typeface="+mn-ea"/>
              </a:rPr>
              <a:t>ErnieNER</a:t>
            </a:r>
            <a:r>
              <a:rPr lang="zh-CN" altLang="en-US" sz="1800" dirty="0">
                <a:solidFill>
                  <a:schemeClr val="tx1"/>
                </a:solidFill>
                <a:ea typeface="宋体" panose="02010600030101010101" pitchFamily="2" charset="-122"/>
                <a:sym typeface="+mn-ea"/>
              </a:rPr>
              <a:t>，需要将数据格式转换为 </a:t>
            </a:r>
            <a:r>
              <a:rPr lang="en-US" altLang="zh-CN" sz="1800" dirty="0" err="1">
                <a:solidFill>
                  <a:schemeClr val="tx1"/>
                </a:solidFill>
                <a:ea typeface="宋体" panose="02010600030101010101" pitchFamily="2" charset="-122"/>
                <a:sym typeface="+mn-ea"/>
              </a:rPr>
              <a:t>train.bmes</a:t>
            </a:r>
            <a:r>
              <a:rPr lang="en-US" altLang="zh-CN" sz="1800" dirty="0">
                <a:solidFill>
                  <a:schemeClr val="tx1"/>
                </a:solidFill>
                <a:ea typeface="宋体" panose="02010600030101010101" pitchFamily="2" charset="-122"/>
                <a:sym typeface="+mn-ea"/>
              </a:rPr>
              <a:t> </a:t>
            </a:r>
            <a:r>
              <a:rPr lang="zh-CN" altLang="en-US" sz="1800" dirty="0">
                <a:solidFill>
                  <a:schemeClr val="tx1"/>
                </a:solidFill>
                <a:ea typeface="宋体" panose="02010600030101010101" pitchFamily="2" charset="-122"/>
                <a:sym typeface="+mn-ea"/>
              </a:rPr>
              <a:t>格式</a:t>
            </a:r>
            <a:endParaRPr lang="en-US" altLang="zh-CN" sz="1800" dirty="0">
              <a:solidFill>
                <a:schemeClr val="tx1"/>
              </a:solidFill>
              <a:ea typeface="宋体" panose="02010600030101010101" pitchFamily="2" charset="-122"/>
              <a:sym typeface="+mn-ea"/>
            </a:endParaRPr>
          </a:p>
          <a:p>
            <a:pPr marL="0" indent="0">
              <a:lnSpc>
                <a:spcPct val="100000"/>
              </a:lnSpc>
              <a:buNone/>
            </a:pPr>
            <a:r>
              <a:rPr lang="en-US" altLang="zh-CN" sz="1800" dirty="0">
                <a:solidFill>
                  <a:schemeClr val="tx1"/>
                </a:solidFill>
                <a:ea typeface="宋体" panose="02010600030101010101" pitchFamily="2" charset="-122"/>
                <a:sym typeface="+mn-ea"/>
              </a:rPr>
              <a:t>TO DO</a:t>
            </a:r>
            <a:r>
              <a:rPr lang="zh-CN" altLang="en-US" sz="1800" dirty="0">
                <a:solidFill>
                  <a:schemeClr val="tx1"/>
                </a:solidFill>
                <a:ea typeface="宋体" panose="02010600030101010101" pitchFamily="2" charset="-122"/>
                <a:sym typeface="+mn-ea"/>
              </a:rPr>
              <a:t>：编写格式转换 </a:t>
            </a:r>
            <a:r>
              <a:rPr lang="en-US" altLang="zh-CN" sz="1800" dirty="0">
                <a:solidFill>
                  <a:schemeClr val="tx1"/>
                </a:solidFill>
                <a:ea typeface="宋体" panose="02010600030101010101" pitchFamily="2" charset="-122"/>
                <a:sym typeface="+mn-ea"/>
              </a:rPr>
              <a:t>trans2bmes.py</a:t>
            </a:r>
          </a:p>
          <a:p>
            <a:pPr marL="0" indent="0">
              <a:lnSpc>
                <a:spcPct val="100000"/>
              </a:lnSpc>
              <a:buNone/>
            </a:pPr>
            <a:endParaRPr lang="en-US" altLang="zh-CN" sz="1800" dirty="0">
              <a:solidFill>
                <a:schemeClr val="tx1"/>
              </a:solidFill>
              <a:ea typeface="宋体" panose="02010600030101010101" pitchFamily="2" charset="-122"/>
              <a:sym typeface="+mn-ea"/>
            </a:endParaRPr>
          </a:p>
          <a:p>
            <a:pPr marL="0" indent="0">
              <a:lnSpc>
                <a:spcPct val="100000"/>
              </a:lnSpc>
              <a:buNone/>
            </a:pPr>
            <a:endParaRPr lang="zh-CN" altLang="en-US" sz="1800" dirty="0">
              <a:solidFill>
                <a:schemeClr val="tx1"/>
              </a:solidFill>
              <a:ea typeface="宋体" panose="02010600030101010101" pitchFamily="2" charset="-122"/>
              <a:sym typeface="+mn-ea"/>
            </a:endParaRPr>
          </a:p>
        </p:txBody>
      </p:sp>
      <p:pic>
        <p:nvPicPr>
          <p:cNvPr id="4" name="图片 3">
            <a:extLst>
              <a:ext uri="{FF2B5EF4-FFF2-40B4-BE49-F238E27FC236}">
                <a16:creationId xmlns:a16="http://schemas.microsoft.com/office/drawing/2014/main" id="{7808BA48-25B2-4CF2-914F-2D3A53C2ADBA}"/>
              </a:ext>
            </a:extLst>
          </p:cNvPr>
          <p:cNvPicPr>
            <a:picLocks noChangeAspect="1"/>
          </p:cNvPicPr>
          <p:nvPr/>
        </p:nvPicPr>
        <p:blipFill>
          <a:blip r:embed="rId8"/>
          <a:stretch>
            <a:fillRect/>
          </a:stretch>
        </p:blipFill>
        <p:spPr>
          <a:xfrm>
            <a:off x="842526" y="3064098"/>
            <a:ext cx="4119593" cy="2881334"/>
          </a:xfrm>
          <a:prstGeom prst="rect">
            <a:avLst/>
          </a:prstGeom>
        </p:spPr>
      </p:pic>
      <p:pic>
        <p:nvPicPr>
          <p:cNvPr id="6" name="图片 5">
            <a:extLst>
              <a:ext uri="{FF2B5EF4-FFF2-40B4-BE49-F238E27FC236}">
                <a16:creationId xmlns:a16="http://schemas.microsoft.com/office/drawing/2014/main" id="{20D351F4-E73D-48D3-8C58-92F0280477CF}"/>
              </a:ext>
            </a:extLst>
          </p:cNvPr>
          <p:cNvPicPr>
            <a:picLocks noChangeAspect="1"/>
          </p:cNvPicPr>
          <p:nvPr/>
        </p:nvPicPr>
        <p:blipFill>
          <a:blip r:embed="rId9"/>
          <a:stretch>
            <a:fillRect/>
          </a:stretch>
        </p:blipFill>
        <p:spPr>
          <a:xfrm>
            <a:off x="6375577" y="2920342"/>
            <a:ext cx="2305067" cy="3390925"/>
          </a:xfrm>
          <a:prstGeom prst="rect">
            <a:avLst/>
          </a:prstGeom>
        </p:spPr>
      </p:pic>
    </p:spTree>
    <p:custDataLst>
      <p:tags r:id="rId2"/>
    </p:custDataLst>
    <p:extLst>
      <p:ext uri="{BB962C8B-B14F-4D97-AF65-F5344CB8AC3E}">
        <p14:creationId xmlns:p14="http://schemas.microsoft.com/office/powerpoint/2010/main" val="380977590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83"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320914"/>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chemeClr val="tx1"/>
                </a:solidFill>
                <a:ea typeface="宋体" panose="02010600030101010101" pitchFamily="2" charset="-122"/>
                <a:sym typeface="+mn-ea"/>
              </a:rPr>
              <a:t>Step1</a:t>
            </a:r>
            <a:r>
              <a:rPr lang="zh-CN" altLang="en-US" sz="1800" dirty="0">
                <a:solidFill>
                  <a:schemeClr val="tx1"/>
                </a:solidFill>
                <a:ea typeface="宋体" panose="02010600030101010101" pitchFamily="2" charset="-122"/>
                <a:sym typeface="+mn-ea"/>
              </a:rPr>
              <a:t>，定义 </a:t>
            </a:r>
            <a:r>
              <a:rPr lang="en-US" altLang="zh-CN" sz="1800" dirty="0" err="1">
                <a:solidFill>
                  <a:schemeClr val="tx1"/>
                </a:solidFill>
                <a:ea typeface="宋体" panose="02010600030101010101" pitchFamily="2" charset="-122"/>
                <a:sym typeface="+mn-ea"/>
              </a:rPr>
              <a:t>ErnieNER</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Step2</a:t>
            </a:r>
            <a:r>
              <a:rPr lang="zh-CN" altLang="en-US" sz="1800" dirty="0">
                <a:solidFill>
                  <a:schemeClr val="tx1"/>
                </a:solidFill>
                <a:ea typeface="宋体" panose="02010600030101010101" pitchFamily="2" charset="-122"/>
                <a:sym typeface="+mn-ea"/>
              </a:rPr>
              <a:t>，加载自定义数据集</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Step3</a:t>
            </a:r>
            <a:r>
              <a:rPr lang="zh-CN" altLang="en-US" sz="1800" dirty="0">
                <a:solidFill>
                  <a:schemeClr val="tx1"/>
                </a:solidFill>
                <a:ea typeface="宋体" panose="02010600030101010101" pitchFamily="2" charset="-122"/>
                <a:sym typeface="+mn-ea"/>
              </a:rPr>
              <a:t>，加载与训练模型 </a:t>
            </a:r>
            <a:r>
              <a:rPr lang="en-US" altLang="zh-CN" sz="1800" dirty="0" err="1">
                <a:solidFill>
                  <a:schemeClr val="tx1"/>
                </a:solidFill>
                <a:ea typeface="宋体" panose="02010600030101010101" pitchFamily="2" charset="-122"/>
                <a:sym typeface="+mn-ea"/>
              </a:rPr>
              <a:t>model_name</a:t>
            </a:r>
            <a:r>
              <a:rPr lang="en-US" altLang="zh-CN" sz="1800" dirty="0">
                <a:solidFill>
                  <a:schemeClr val="tx1"/>
                </a:solidFill>
                <a:ea typeface="宋体" panose="02010600030101010101" pitchFamily="2" charset="-122"/>
                <a:sym typeface="+mn-ea"/>
              </a:rPr>
              <a:t> = "ernie-1.0“</a:t>
            </a:r>
          </a:p>
          <a:p>
            <a:pPr marL="0" indent="0">
              <a:lnSpc>
                <a:spcPct val="150000"/>
              </a:lnSpc>
              <a:buNone/>
            </a:pPr>
            <a:r>
              <a:rPr lang="en-US" altLang="zh-CN" sz="1800" dirty="0">
                <a:solidFill>
                  <a:schemeClr val="tx1"/>
                </a:solidFill>
                <a:ea typeface="宋体" panose="02010600030101010101" pitchFamily="2" charset="-122"/>
                <a:sym typeface="+mn-ea"/>
              </a:rPr>
              <a:t>Step4</a:t>
            </a:r>
            <a:r>
              <a:rPr lang="zh-CN" altLang="en-US" sz="1800" dirty="0">
                <a:solidFill>
                  <a:schemeClr val="tx1"/>
                </a:solidFill>
                <a:ea typeface="宋体" panose="02010600030101010101" pitchFamily="2" charset="-122"/>
                <a:sym typeface="+mn-ea"/>
              </a:rPr>
              <a:t>，定义训练中的参数</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err="1">
                <a:solidFill>
                  <a:schemeClr val="tx1"/>
                </a:solidFill>
                <a:ea typeface="宋体" panose="02010600030101010101" pitchFamily="2" charset="-122"/>
                <a:sym typeface="+mn-ea"/>
              </a:rPr>
              <a:t>max_seq_len</a:t>
            </a:r>
            <a:r>
              <a:rPr lang="en-US" altLang="zh-CN" sz="1800" dirty="0">
                <a:solidFill>
                  <a:schemeClr val="tx1"/>
                </a:solidFill>
                <a:ea typeface="宋体" panose="02010600030101010101" pitchFamily="2" charset="-122"/>
                <a:sym typeface="+mn-ea"/>
              </a:rPr>
              <a:t> = 512</a:t>
            </a:r>
          </a:p>
          <a:p>
            <a:pPr marL="0" indent="0">
              <a:lnSpc>
                <a:spcPct val="150000"/>
              </a:lnSpc>
              <a:buNone/>
            </a:pPr>
            <a:r>
              <a:rPr lang="en-US" altLang="zh-CN" sz="1800" dirty="0" err="1">
                <a:solidFill>
                  <a:schemeClr val="tx1"/>
                </a:solidFill>
                <a:ea typeface="宋体" panose="02010600030101010101" pitchFamily="2" charset="-122"/>
                <a:sym typeface="+mn-ea"/>
              </a:rPr>
              <a:t>batch_size</a:t>
            </a:r>
            <a:r>
              <a:rPr lang="en-US" altLang="zh-CN" sz="1800" dirty="0">
                <a:solidFill>
                  <a:schemeClr val="tx1"/>
                </a:solidFill>
                <a:ea typeface="宋体" panose="02010600030101010101" pitchFamily="2" charset="-122"/>
                <a:sym typeface="+mn-ea"/>
              </a:rPr>
              <a:t> = 32</a:t>
            </a:r>
          </a:p>
          <a:p>
            <a:pPr marL="0" indent="0">
              <a:lnSpc>
                <a:spcPct val="150000"/>
              </a:lnSpc>
              <a:buNone/>
            </a:pPr>
            <a:r>
              <a:rPr lang="en-US" altLang="zh-CN" sz="1800" dirty="0" err="1">
                <a:solidFill>
                  <a:schemeClr val="tx1"/>
                </a:solidFill>
                <a:ea typeface="宋体" panose="02010600030101010101" pitchFamily="2" charset="-122"/>
                <a:sym typeface="+mn-ea"/>
              </a:rPr>
              <a:t>num_epoch</a:t>
            </a:r>
            <a:r>
              <a:rPr lang="en-US" altLang="zh-CN" sz="1800" dirty="0">
                <a:solidFill>
                  <a:schemeClr val="tx1"/>
                </a:solidFill>
                <a:ea typeface="宋体" panose="02010600030101010101" pitchFamily="2" charset="-122"/>
                <a:sym typeface="+mn-ea"/>
              </a:rPr>
              <a:t> = 10</a:t>
            </a:r>
          </a:p>
          <a:p>
            <a:pPr marL="0" indent="0">
              <a:lnSpc>
                <a:spcPct val="150000"/>
              </a:lnSpc>
              <a:buNone/>
            </a:pPr>
            <a:r>
              <a:rPr lang="en-US" altLang="zh-CN" sz="1800" dirty="0" err="1">
                <a:solidFill>
                  <a:schemeClr val="tx1"/>
                </a:solidFill>
                <a:ea typeface="宋体" panose="02010600030101010101" pitchFamily="2" charset="-122"/>
                <a:sym typeface="+mn-ea"/>
              </a:rPr>
              <a:t>learning_rate</a:t>
            </a:r>
            <a:r>
              <a:rPr lang="en-US" altLang="zh-CN" sz="1800" dirty="0">
                <a:solidFill>
                  <a:schemeClr val="tx1"/>
                </a:solidFill>
                <a:ea typeface="宋体" panose="02010600030101010101" pitchFamily="2" charset="-122"/>
                <a:sym typeface="+mn-ea"/>
              </a:rPr>
              <a:t> = 2e-5</a:t>
            </a:r>
          </a:p>
          <a:p>
            <a:pPr marL="0" indent="0">
              <a:lnSpc>
                <a:spcPct val="150000"/>
              </a:lnSpc>
              <a:buNone/>
            </a:pPr>
            <a:r>
              <a:rPr lang="en-US" altLang="zh-CN" sz="1800" dirty="0" err="1">
                <a:solidFill>
                  <a:schemeClr val="tx1"/>
                </a:solidFill>
                <a:ea typeface="宋体" panose="02010600030101010101" pitchFamily="2" charset="-122"/>
                <a:sym typeface="+mn-ea"/>
              </a:rPr>
              <a:t>weight_decay</a:t>
            </a:r>
            <a:r>
              <a:rPr lang="en-US" altLang="zh-CN" sz="1800" dirty="0">
                <a:solidFill>
                  <a:schemeClr val="tx1"/>
                </a:solidFill>
                <a:ea typeface="宋体" panose="02010600030101010101" pitchFamily="2" charset="-122"/>
                <a:sym typeface="+mn-ea"/>
              </a:rPr>
              <a:t> = 0.01</a:t>
            </a:r>
          </a:p>
          <a:p>
            <a:pPr marL="0" indent="0">
              <a:lnSpc>
                <a:spcPct val="150000"/>
              </a:lnSpc>
              <a:buNone/>
            </a:pPr>
            <a:r>
              <a:rPr lang="en-US" altLang="zh-CN" sz="1800" dirty="0" err="1">
                <a:solidFill>
                  <a:schemeClr val="tx1"/>
                </a:solidFill>
                <a:ea typeface="宋体" panose="02010600030101010101" pitchFamily="2" charset="-122"/>
                <a:sym typeface="+mn-ea"/>
              </a:rPr>
              <a:t>warmup_proportion</a:t>
            </a:r>
            <a:r>
              <a:rPr lang="en-US" altLang="zh-CN" sz="1800" dirty="0">
                <a:solidFill>
                  <a:schemeClr val="tx1"/>
                </a:solidFill>
                <a:ea typeface="宋体" panose="02010600030101010101" pitchFamily="2" charset="-122"/>
                <a:sym typeface="+mn-ea"/>
              </a:rPr>
              <a:t> = 0.1</a:t>
            </a:r>
          </a:p>
          <a:p>
            <a:pPr marL="0" indent="0">
              <a:lnSpc>
                <a:spcPct val="150000"/>
              </a:lnSpc>
              <a:buNone/>
            </a:pPr>
            <a:endParaRPr lang="en-US" altLang="zh-CN" sz="1800" dirty="0">
              <a:solidFill>
                <a:schemeClr val="tx1"/>
              </a:solidFill>
              <a:ea typeface="宋体" panose="02010600030101010101" pitchFamily="2" charset="-122"/>
              <a:sym typeface="+mn-ea"/>
            </a:endParaRPr>
          </a:p>
        </p:txBody>
      </p:sp>
      <p:sp>
        <p:nvSpPr>
          <p:cNvPr id="11" name="Content Placeholder 2">
            <a:extLst>
              <a:ext uri="{FF2B5EF4-FFF2-40B4-BE49-F238E27FC236}">
                <a16:creationId xmlns:a16="http://schemas.microsoft.com/office/drawing/2014/main" id="{8576F7C0-122B-49D4-A16F-ECB872004B06}"/>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err="1">
                <a:solidFill>
                  <a:schemeClr val="tx1"/>
                </a:solidFill>
                <a:ea typeface="宋体" panose="02010600030101010101" pitchFamily="2" charset="-122"/>
                <a:sym typeface="+mn-ea"/>
              </a:rPr>
              <a:t>max_grad_norm</a:t>
            </a:r>
            <a:r>
              <a:rPr lang="en-US" altLang="zh-CN" sz="1800" dirty="0">
                <a:solidFill>
                  <a:schemeClr val="tx1"/>
                </a:solidFill>
                <a:ea typeface="宋体" panose="02010600030101010101" pitchFamily="2" charset="-122"/>
                <a:sym typeface="+mn-ea"/>
              </a:rPr>
              <a:t> = 1.0</a:t>
            </a:r>
          </a:p>
          <a:p>
            <a:pPr marL="0" indent="0">
              <a:lnSpc>
                <a:spcPct val="150000"/>
              </a:lnSpc>
              <a:buNone/>
            </a:pPr>
            <a:r>
              <a:rPr lang="en-US" altLang="zh-CN" sz="1800" dirty="0" err="1">
                <a:solidFill>
                  <a:schemeClr val="tx1"/>
                </a:solidFill>
                <a:ea typeface="宋体" panose="02010600030101010101" pitchFamily="2" charset="-122"/>
                <a:sym typeface="+mn-ea"/>
              </a:rPr>
              <a:t>log_step</a:t>
            </a:r>
            <a:r>
              <a:rPr lang="en-US" altLang="zh-CN" sz="1800" dirty="0">
                <a:solidFill>
                  <a:schemeClr val="tx1"/>
                </a:solidFill>
                <a:ea typeface="宋体" panose="02010600030101010101" pitchFamily="2" charset="-122"/>
                <a:sym typeface="+mn-ea"/>
              </a:rPr>
              <a:t> = 10</a:t>
            </a:r>
          </a:p>
          <a:p>
            <a:pPr marL="0" indent="0">
              <a:lnSpc>
                <a:spcPct val="150000"/>
              </a:lnSpc>
              <a:buNone/>
            </a:pPr>
            <a:r>
              <a:rPr lang="en-US" altLang="zh-CN" sz="1800" dirty="0" err="1">
                <a:solidFill>
                  <a:schemeClr val="tx1"/>
                </a:solidFill>
                <a:ea typeface="宋体" panose="02010600030101010101" pitchFamily="2" charset="-122"/>
                <a:sym typeface="+mn-ea"/>
              </a:rPr>
              <a:t>eval_step</a:t>
            </a:r>
            <a:r>
              <a:rPr lang="en-US" altLang="zh-CN" sz="1800" dirty="0">
                <a:solidFill>
                  <a:schemeClr val="tx1"/>
                </a:solidFill>
                <a:ea typeface="宋体" panose="02010600030101010101" pitchFamily="2" charset="-122"/>
                <a:sym typeface="+mn-ea"/>
              </a:rPr>
              <a:t> = 30</a:t>
            </a:r>
          </a:p>
          <a:p>
            <a:pPr marL="0" indent="0">
              <a:lnSpc>
                <a:spcPct val="150000"/>
              </a:lnSpc>
              <a:buNone/>
            </a:pPr>
            <a:r>
              <a:rPr lang="en-US" altLang="zh-CN" sz="1800" dirty="0">
                <a:solidFill>
                  <a:schemeClr val="tx1"/>
                </a:solidFill>
                <a:ea typeface="宋体" panose="02010600030101010101" pitchFamily="2" charset="-122"/>
                <a:sym typeface="+mn-ea"/>
              </a:rPr>
              <a:t>seed = 2022</a:t>
            </a:r>
          </a:p>
          <a:p>
            <a:pPr marL="0" indent="0">
              <a:lnSpc>
                <a:spcPct val="150000"/>
              </a:lnSpc>
              <a:buNone/>
            </a:pPr>
            <a:r>
              <a:rPr lang="en-US" altLang="zh-CN" sz="1800" dirty="0">
                <a:solidFill>
                  <a:schemeClr val="tx1"/>
                </a:solidFill>
                <a:ea typeface="宋体" panose="02010600030101010101" pitchFamily="2" charset="-122"/>
                <a:sym typeface="+mn-ea"/>
              </a:rPr>
              <a:t>Step5</a:t>
            </a:r>
            <a:r>
              <a:rPr lang="zh-CN" altLang="en-US" sz="1800" dirty="0">
                <a:solidFill>
                  <a:schemeClr val="tx1"/>
                </a:solidFill>
                <a:ea typeface="宋体" panose="02010600030101010101" pitchFamily="2" charset="-122"/>
                <a:sym typeface="+mn-ea"/>
              </a:rPr>
              <a:t>，模型训练，保存</a:t>
            </a:r>
            <a:r>
              <a:rPr lang="en-US" altLang="zh-CN" sz="1800" dirty="0">
                <a:solidFill>
                  <a:schemeClr val="tx1"/>
                </a:solidFill>
                <a:ea typeface="宋体" panose="02010600030101010101" pitchFamily="2" charset="-122"/>
                <a:sym typeface="+mn-ea"/>
              </a:rPr>
              <a:t>F1</a:t>
            </a:r>
            <a:r>
              <a:rPr lang="zh-CN" altLang="en-US" sz="1800" dirty="0">
                <a:solidFill>
                  <a:schemeClr val="tx1"/>
                </a:solidFill>
                <a:ea typeface="宋体" panose="02010600030101010101" pitchFamily="2" charset="-122"/>
                <a:sym typeface="+mn-ea"/>
              </a:rPr>
              <a:t>值最好的模型</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Step6</a:t>
            </a:r>
            <a:r>
              <a:rPr lang="zh-CN" altLang="en-US" sz="1800" dirty="0">
                <a:solidFill>
                  <a:schemeClr val="tx1"/>
                </a:solidFill>
                <a:ea typeface="宋体" panose="02010600030101010101" pitchFamily="2" charset="-122"/>
                <a:sym typeface="+mn-ea"/>
              </a:rPr>
              <a:t>，使用模型进行预测</a:t>
            </a:r>
            <a:endParaRPr lang="en-US" altLang="zh-CN" sz="1800" dirty="0">
              <a:solidFill>
                <a:schemeClr val="tx1"/>
              </a:solidFill>
              <a:ea typeface="宋体" panose="02010600030101010101" pitchFamily="2" charset="-122"/>
              <a:sym typeface="+mn-ea"/>
            </a:endParaRPr>
          </a:p>
          <a:p>
            <a:pPr marL="0" indent="0">
              <a:lnSpc>
                <a:spcPct val="150000"/>
              </a:lnSpc>
              <a:buNone/>
            </a:pPr>
            <a:r>
              <a:rPr lang="zh-CN" altLang="en-US" sz="1800" dirty="0">
                <a:solidFill>
                  <a:srgbClr val="FF0000"/>
                </a:solidFill>
                <a:ea typeface="宋体" panose="02010600030101010101" pitchFamily="2" charset="-122"/>
                <a:sym typeface="+mn-ea"/>
              </a:rPr>
              <a:t>参考： </a:t>
            </a:r>
            <a:r>
              <a:rPr lang="en-US" altLang="zh-CN" sz="1800" dirty="0">
                <a:solidFill>
                  <a:srgbClr val="FF0000"/>
                </a:solidFill>
                <a:ea typeface="宋体" panose="02010600030101010101" pitchFamily="2" charset="-122"/>
                <a:sym typeface="+mn-ea"/>
              </a:rPr>
              <a:t>TopicWordRecognization\run_ner.py</a:t>
            </a:r>
          </a:p>
          <a:p>
            <a:pPr marL="0" indent="0">
              <a:lnSpc>
                <a:spcPct val="150000"/>
              </a:lnSpc>
              <a:buNone/>
            </a:pPr>
            <a:endParaRPr lang="en-US" altLang="zh-CN" sz="1800" dirty="0">
              <a:solidFill>
                <a:schemeClr val="tx1"/>
              </a:solidFill>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389168823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8"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320914"/>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chemeClr val="tx1"/>
                </a:solidFill>
                <a:ea typeface="宋体" panose="02010600030101010101" pitchFamily="2" charset="-122"/>
                <a:sym typeface="+mn-ea"/>
              </a:rPr>
              <a:t># </a:t>
            </a:r>
            <a:r>
              <a:rPr lang="zh-CN" altLang="en-US" sz="1800" dirty="0">
                <a:solidFill>
                  <a:schemeClr val="tx1"/>
                </a:solidFill>
                <a:ea typeface="宋体" panose="02010600030101010101" pitchFamily="2" charset="-122"/>
                <a:sym typeface="+mn-ea"/>
              </a:rPr>
              <a:t>定义 </a:t>
            </a:r>
            <a:r>
              <a:rPr lang="en-US" altLang="zh-CN" sz="1800" dirty="0" err="1">
                <a:solidFill>
                  <a:schemeClr val="tx1"/>
                </a:solidFill>
                <a:ea typeface="宋体" panose="02010600030101010101" pitchFamily="2" charset="-122"/>
                <a:sym typeface="+mn-ea"/>
              </a:rPr>
              <a:t>ErnieNER</a:t>
            </a:r>
            <a:endParaRPr lang="en-US" altLang="zh-CN" sz="1800" dirty="0">
              <a:solidFill>
                <a:schemeClr val="tx1"/>
              </a:solidFill>
              <a:ea typeface="宋体" panose="02010600030101010101" pitchFamily="2" charset="-122"/>
              <a:sym typeface="+mn-ea"/>
            </a:endParaRPr>
          </a:p>
          <a:p>
            <a:pPr marL="0" indent="0">
              <a:lnSpc>
                <a:spcPct val="100000"/>
              </a:lnSpc>
              <a:buNone/>
            </a:pPr>
            <a:r>
              <a:rPr lang="en-US" altLang="zh-CN" sz="1600" dirty="0">
                <a:solidFill>
                  <a:schemeClr val="tx1"/>
                </a:solidFill>
                <a:ea typeface="宋体" panose="02010600030101010101" pitchFamily="2" charset="-122"/>
                <a:sym typeface="+mn-ea"/>
              </a:rPr>
              <a:t>class </a:t>
            </a:r>
            <a:r>
              <a:rPr lang="en-US" altLang="zh-CN" sz="1600" dirty="0" err="1">
                <a:solidFill>
                  <a:schemeClr val="tx1"/>
                </a:solidFill>
                <a:ea typeface="宋体" panose="02010600030101010101" pitchFamily="2" charset="-122"/>
                <a:sym typeface="+mn-ea"/>
              </a:rPr>
              <a:t>ErnieNER</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ErniePretrainedModel</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def __</a:t>
            </a:r>
            <a:r>
              <a:rPr lang="en-US" altLang="zh-CN" sz="1600" dirty="0" err="1">
                <a:solidFill>
                  <a:schemeClr val="tx1"/>
                </a:solidFill>
                <a:ea typeface="宋体" panose="02010600030101010101" pitchFamily="2" charset="-122"/>
                <a:sym typeface="+mn-ea"/>
              </a:rPr>
              <a:t>init</a:t>
            </a:r>
            <a:r>
              <a:rPr lang="en-US" altLang="zh-CN" sz="1600" dirty="0">
                <a:solidFill>
                  <a:schemeClr val="tx1"/>
                </a:solidFill>
                <a:ea typeface="宋体" panose="02010600030101010101" pitchFamily="2" charset="-122"/>
                <a:sym typeface="+mn-ea"/>
              </a:rPr>
              <a:t>__(self, </a:t>
            </a:r>
            <a:r>
              <a:rPr lang="en-US" altLang="zh-CN" sz="1600" dirty="0" err="1">
                <a:solidFill>
                  <a:schemeClr val="tx1"/>
                </a:solidFill>
                <a:ea typeface="宋体" panose="02010600030101010101" pitchFamily="2" charset="-122"/>
                <a:sym typeface="+mn-ea"/>
              </a:rPr>
              <a:t>ernie</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label_dim</a:t>
            </a:r>
            <a:r>
              <a:rPr lang="en-US" altLang="zh-CN" sz="1600" dirty="0">
                <a:solidFill>
                  <a:schemeClr val="tx1"/>
                </a:solidFill>
                <a:ea typeface="宋体" panose="02010600030101010101" pitchFamily="2" charset="-122"/>
                <a:sym typeface="+mn-ea"/>
              </a:rPr>
              <a:t>, dropout=None):</a:t>
            </a:r>
          </a:p>
          <a:p>
            <a:pPr marL="0" indent="0">
              <a:lnSpc>
                <a:spcPct val="100000"/>
              </a:lnSpc>
              <a:buNone/>
            </a:pPr>
            <a:r>
              <a:rPr lang="en-US" altLang="zh-CN" sz="1600" dirty="0">
                <a:solidFill>
                  <a:schemeClr val="tx1"/>
                </a:solidFill>
                <a:ea typeface="宋体" panose="02010600030101010101" pitchFamily="2" charset="-122"/>
                <a:sym typeface="+mn-ea"/>
              </a:rPr>
              <a:t>        super(</a:t>
            </a:r>
            <a:r>
              <a:rPr lang="en-US" altLang="zh-CN" sz="1600" dirty="0" err="1">
                <a:solidFill>
                  <a:schemeClr val="tx1"/>
                </a:solidFill>
                <a:ea typeface="宋体" panose="02010600030101010101" pitchFamily="2" charset="-122"/>
                <a:sym typeface="+mn-ea"/>
              </a:rPr>
              <a:t>ErnieNER</a:t>
            </a:r>
            <a:r>
              <a:rPr lang="en-US" altLang="zh-CN" sz="1600" dirty="0">
                <a:solidFill>
                  <a:schemeClr val="tx1"/>
                </a:solidFill>
                <a:ea typeface="宋体" panose="02010600030101010101" pitchFamily="2" charset="-122"/>
                <a:sym typeface="+mn-ea"/>
              </a:rPr>
              <a:t>, self).__</a:t>
            </a:r>
            <a:r>
              <a:rPr lang="en-US" altLang="zh-CN" sz="1600" dirty="0" err="1">
                <a:solidFill>
                  <a:schemeClr val="tx1"/>
                </a:solidFill>
                <a:ea typeface="宋体" panose="02010600030101010101" pitchFamily="2" charset="-122"/>
                <a:sym typeface="+mn-ea"/>
              </a:rPr>
              <a:t>init</a:t>
            </a:r>
            <a:r>
              <a:rPr lang="en-US" altLang="zh-CN" sz="1600" dirty="0">
                <a:solidFill>
                  <a:schemeClr val="tx1"/>
                </a:solidFill>
                <a:ea typeface="宋体" panose="02010600030101010101" pitchFamily="2" charset="-122"/>
                <a:sym typeface="+mn-ea"/>
              </a:rPr>
              <a:t>__()</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self.label_num</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label_dim</a:t>
            </a:r>
            <a:endParaRPr lang="en-US" altLang="zh-CN" sz="1600" dirty="0">
              <a:solidFill>
                <a:schemeClr val="tx1"/>
              </a:solidFill>
              <a:ea typeface="宋体" panose="02010600030101010101" pitchFamily="2" charset="-122"/>
              <a:sym typeface="+mn-ea"/>
            </a:endParaRP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self.ernie</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ernie</a:t>
            </a:r>
            <a:r>
              <a:rPr lang="en-US" altLang="zh-CN" sz="1600" dirty="0">
                <a:solidFill>
                  <a:schemeClr val="tx1"/>
                </a:solidFill>
                <a:ea typeface="宋体" panose="02010600030101010101" pitchFamily="2" charset="-122"/>
                <a:sym typeface="+mn-ea"/>
              </a:rPr>
              <a:t>  # allow </a:t>
            </a:r>
            <a:r>
              <a:rPr lang="en-US" altLang="zh-CN" sz="1600" dirty="0" err="1">
                <a:solidFill>
                  <a:schemeClr val="tx1"/>
                </a:solidFill>
                <a:ea typeface="宋体" panose="02010600030101010101" pitchFamily="2" charset="-122"/>
                <a:sym typeface="+mn-ea"/>
              </a:rPr>
              <a:t>ernie</a:t>
            </a:r>
            <a:r>
              <a:rPr lang="en-US" altLang="zh-CN" sz="1600" dirty="0">
                <a:solidFill>
                  <a:schemeClr val="tx1"/>
                </a:solidFill>
                <a:ea typeface="宋体" panose="02010600030101010101" pitchFamily="2" charset="-122"/>
                <a:sym typeface="+mn-ea"/>
              </a:rPr>
              <a:t> to be config</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self.dropout</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nn.Dropout</a:t>
            </a:r>
            <a:r>
              <a:rPr lang="en-US" altLang="zh-CN" sz="1600" dirty="0">
                <a:solidFill>
                  <a:schemeClr val="tx1"/>
                </a:solidFill>
                <a:ea typeface="宋体" panose="02010600030101010101" pitchFamily="2" charset="-122"/>
                <a:sym typeface="+mn-ea"/>
              </a:rPr>
              <a:t>(dropout if dropout is not None else  </a:t>
            </a:r>
            <a:r>
              <a:rPr lang="en-US" altLang="zh-CN" sz="1600" dirty="0" err="1">
                <a:solidFill>
                  <a:schemeClr val="tx1"/>
                </a:solidFill>
                <a:ea typeface="宋体" panose="02010600030101010101" pitchFamily="2" charset="-122"/>
                <a:sym typeface="+mn-ea"/>
              </a:rPr>
              <a:t>self.ernie.config</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hidden_dropout_prob</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self.classifier</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nn.Linear</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self.ernie.config</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hidden_size</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self.label_num</a:t>
            </a:r>
            <a:r>
              <a:rPr lang="en-US" altLang="zh-CN" sz="1600" dirty="0">
                <a:solidFill>
                  <a:schemeClr val="tx1"/>
                </a:solidFill>
                <a:ea typeface="宋体" panose="02010600030101010101" pitchFamily="2" charset="-122"/>
                <a:sym typeface="+mn-ea"/>
              </a:rPr>
              <a:t>) # </a:t>
            </a:r>
            <a:r>
              <a:rPr lang="zh-CN" altLang="en-US" sz="1600" dirty="0">
                <a:solidFill>
                  <a:schemeClr val="tx1"/>
                </a:solidFill>
                <a:ea typeface="宋体" panose="02010600030101010101" pitchFamily="2" charset="-122"/>
                <a:sym typeface="+mn-ea"/>
              </a:rPr>
              <a:t>多少种实体</a:t>
            </a:r>
          </a:p>
          <a:p>
            <a:pPr marL="0" indent="0">
              <a:lnSpc>
                <a:spcPct val="100000"/>
              </a:lnSpc>
              <a:buNone/>
            </a:pPr>
            <a:r>
              <a:rPr lang="zh-CN" altLang="en-US"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self.hidden</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nn.Linear</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self.ernie.config</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hidden_size</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self.ernie.config</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hidden_size</a:t>
            </a:r>
            <a:r>
              <a:rPr lang="en-US" altLang="zh-CN" sz="1600" dirty="0">
                <a:solidFill>
                  <a:schemeClr val="tx1"/>
                </a:solidFill>
                <a:ea typeface="宋体" panose="02010600030101010101" pitchFamily="2" charset="-122"/>
                <a:sym typeface="+mn-ea"/>
              </a:rPr>
              <a:t>'])</a:t>
            </a:r>
          </a:p>
        </p:txBody>
      </p:sp>
      <p:sp>
        <p:nvSpPr>
          <p:cNvPr id="11" name="Content Placeholder 2">
            <a:extLst>
              <a:ext uri="{FF2B5EF4-FFF2-40B4-BE49-F238E27FC236}">
                <a16:creationId xmlns:a16="http://schemas.microsoft.com/office/drawing/2014/main" id="{8576F7C0-122B-49D4-A16F-ECB872004B06}"/>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600" dirty="0">
                <a:solidFill>
                  <a:schemeClr val="tx1"/>
                </a:solidFill>
                <a:ea typeface="宋体" panose="02010600030101010101" pitchFamily="2" charset="-122"/>
                <a:sym typeface="+mn-ea"/>
              </a:rPr>
              <a:t>    def forward(self, </a:t>
            </a:r>
            <a:r>
              <a:rPr lang="en-US" altLang="zh-CN" sz="1600" dirty="0" err="1">
                <a:solidFill>
                  <a:schemeClr val="tx1"/>
                </a:solidFill>
                <a:ea typeface="宋体" panose="02010600030101010101" pitchFamily="2" charset="-122"/>
                <a:sym typeface="+mn-ea"/>
              </a:rPr>
              <a:t>words_ids</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token_type_ids</a:t>
            </a:r>
            <a:r>
              <a:rPr lang="en-US" altLang="zh-CN" sz="1600" dirty="0">
                <a:solidFill>
                  <a:schemeClr val="tx1"/>
                </a:solidFill>
                <a:ea typeface="宋体" panose="02010600030101010101" pitchFamily="2" charset="-122"/>
                <a:sym typeface="+mn-ea"/>
              </a:rPr>
              <a:t>=None,</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position_ids</a:t>
            </a:r>
            <a:r>
              <a:rPr lang="en-US" altLang="zh-CN" sz="1600" dirty="0">
                <a:solidFill>
                  <a:schemeClr val="tx1"/>
                </a:solidFill>
                <a:ea typeface="宋体" panose="02010600030101010101" pitchFamily="2" charset="-122"/>
                <a:sym typeface="+mn-ea"/>
              </a:rPr>
              <a:t>=None,</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attention_mask</a:t>
            </a:r>
            <a:r>
              <a:rPr lang="en-US" altLang="zh-CN" sz="1600" dirty="0">
                <a:solidFill>
                  <a:schemeClr val="tx1"/>
                </a:solidFill>
                <a:ea typeface="宋体" panose="02010600030101010101" pitchFamily="2" charset="-122"/>
                <a:sym typeface="+mn-ea"/>
              </a:rPr>
              <a:t>=None,</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history_ids</a:t>
            </a:r>
            <a:r>
              <a:rPr lang="en-US" altLang="zh-CN" sz="1600" dirty="0">
                <a:solidFill>
                  <a:schemeClr val="tx1"/>
                </a:solidFill>
                <a:ea typeface="宋体" panose="02010600030101010101" pitchFamily="2" charset="-122"/>
                <a:sym typeface="+mn-ea"/>
              </a:rPr>
              <a:t>=None):</a:t>
            </a:r>
          </a:p>
          <a:p>
            <a:pPr marL="0" indent="0">
              <a:lnSpc>
                <a:spcPct val="100000"/>
              </a:lnSpc>
              <a:buNone/>
            </a:pPr>
            <a:r>
              <a:rPr lang="en-US" altLang="zh-CN" sz="1600" dirty="0">
                <a:solidFill>
                  <a:schemeClr val="tx1"/>
                </a:solidFill>
                <a:ea typeface="宋体" panose="02010600030101010101" pitchFamily="2" charset="-122"/>
                <a:sym typeface="+mn-ea"/>
              </a:rPr>
              <a:t>        # ERNIE Classification</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sequence_output</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pooled_output</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self.ernie</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words_ids</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token_type_ids</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token_type_ids</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position_ids</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position_ids</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attention_mask</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attention_mask</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sequence_output</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nn.functional.relu</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self.hidden</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self.dropout</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sequence_output</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sequence_output</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self.dropout</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sequence_output</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logits = </a:t>
            </a:r>
            <a:r>
              <a:rPr lang="en-US" altLang="zh-CN" sz="1600" dirty="0" err="1">
                <a:solidFill>
                  <a:schemeClr val="tx1"/>
                </a:solidFill>
                <a:ea typeface="宋体" panose="02010600030101010101" pitchFamily="2" charset="-122"/>
                <a:sym typeface="+mn-ea"/>
              </a:rPr>
              <a:t>self.classifier</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sequence_output</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return logits</a:t>
            </a:r>
          </a:p>
          <a:p>
            <a:pPr marL="0" indent="0">
              <a:lnSpc>
                <a:spcPct val="100000"/>
              </a:lnSpc>
              <a:buNone/>
            </a:pPr>
            <a:endParaRPr lang="en-US" altLang="zh-CN" sz="1600" dirty="0">
              <a:solidFill>
                <a:schemeClr val="tx1"/>
              </a:solidFill>
              <a:ea typeface="宋体" panose="02010600030101010101" pitchFamily="2" charset="-122"/>
              <a:sym typeface="+mn-ea"/>
            </a:endParaRPr>
          </a:p>
          <a:p>
            <a:pPr marL="0" indent="0">
              <a:lnSpc>
                <a:spcPct val="100000"/>
              </a:lnSpc>
              <a:buNone/>
            </a:pPr>
            <a:endParaRPr lang="en-US" altLang="zh-CN" sz="1600" dirty="0">
              <a:solidFill>
                <a:schemeClr val="tx1"/>
              </a:solidFill>
              <a:ea typeface="宋体" panose="02010600030101010101" pitchFamily="2" charset="-122"/>
              <a:sym typeface="+mn-ea"/>
            </a:endParaRPr>
          </a:p>
          <a:p>
            <a:pPr marL="0" indent="0">
              <a:lnSpc>
                <a:spcPct val="100000"/>
              </a:lnSpc>
              <a:buNone/>
            </a:pPr>
            <a:endParaRPr lang="en-US" altLang="zh-CN" sz="1600" dirty="0">
              <a:solidFill>
                <a:schemeClr val="tx1"/>
              </a:solidFill>
              <a:ea typeface="宋体" panose="02010600030101010101" pitchFamily="2" charset="-122"/>
              <a:sym typeface="+mn-ea"/>
            </a:endParaRPr>
          </a:p>
          <a:p>
            <a:pPr marL="0" indent="0">
              <a:lnSpc>
                <a:spcPct val="100000"/>
              </a:lnSpc>
              <a:buNone/>
            </a:pPr>
            <a:endParaRPr lang="zh-CN" altLang="en-US" sz="1200" dirty="0">
              <a:solidFill>
                <a:schemeClr val="tx1"/>
              </a:solidFill>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16116870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03"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025066"/>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600" dirty="0">
                <a:solidFill>
                  <a:schemeClr val="tx1"/>
                </a:solidFill>
                <a:ea typeface="宋体" panose="02010600030101010101" pitchFamily="2" charset="-122"/>
                <a:sym typeface="+mn-ea"/>
              </a:rPr>
              <a:t>from </a:t>
            </a:r>
            <a:r>
              <a:rPr lang="en-US" altLang="zh-CN" sz="1600" dirty="0" err="1">
                <a:solidFill>
                  <a:schemeClr val="tx1"/>
                </a:solidFill>
                <a:ea typeface="宋体" panose="02010600030101010101" pitchFamily="2" charset="-122"/>
                <a:sym typeface="+mn-ea"/>
              </a:rPr>
              <a:t>ner_work.TopicWordRecognization.utils</a:t>
            </a:r>
            <a:r>
              <a:rPr lang="en-US" altLang="zh-CN" sz="1600" dirty="0">
                <a:solidFill>
                  <a:schemeClr val="tx1"/>
                </a:solidFill>
                <a:ea typeface="宋体" panose="02010600030101010101" pitchFamily="2" charset="-122"/>
                <a:sym typeface="+mn-ea"/>
              </a:rPr>
              <a:t> import read, </a:t>
            </a:r>
            <a:r>
              <a:rPr lang="en-US" altLang="zh-CN" sz="1600" dirty="0" err="1">
                <a:solidFill>
                  <a:schemeClr val="tx1"/>
                </a:solidFill>
                <a:ea typeface="宋体" panose="02010600030101010101" pitchFamily="2" charset="-122"/>
                <a:sym typeface="+mn-ea"/>
              </a:rPr>
              <a:t>convert_example_to_feature</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set_seed</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SeqEntityScore</a:t>
            </a:r>
            <a:endParaRPr lang="en-US" altLang="zh-CN" sz="1600" dirty="0">
              <a:solidFill>
                <a:schemeClr val="tx1"/>
              </a:solidFill>
              <a:ea typeface="宋体" panose="02010600030101010101" pitchFamily="2" charset="-122"/>
              <a:sym typeface="+mn-ea"/>
            </a:endParaRPr>
          </a:p>
          <a:p>
            <a:pPr marL="0" indent="0">
              <a:lnSpc>
                <a:spcPct val="100000"/>
              </a:lnSpc>
              <a:buNone/>
            </a:pPr>
            <a:r>
              <a:rPr lang="en-US" altLang="zh-CN" sz="1600" dirty="0">
                <a:solidFill>
                  <a:schemeClr val="tx1"/>
                </a:solidFill>
                <a:ea typeface="宋体" panose="02010600030101010101" pitchFamily="2" charset="-122"/>
                <a:sym typeface="+mn-ea"/>
              </a:rPr>
              <a:t>from </a:t>
            </a:r>
            <a:r>
              <a:rPr lang="en-US" altLang="zh-CN" sz="1600" dirty="0" err="1">
                <a:solidFill>
                  <a:schemeClr val="tx1"/>
                </a:solidFill>
                <a:ea typeface="宋体" panose="02010600030101010101" pitchFamily="2" charset="-122"/>
                <a:sym typeface="+mn-ea"/>
              </a:rPr>
              <a:t>ner_work.TopicWordRecognization.model</a:t>
            </a:r>
            <a:r>
              <a:rPr lang="en-US" altLang="zh-CN" sz="1600" dirty="0">
                <a:solidFill>
                  <a:schemeClr val="tx1"/>
                </a:solidFill>
                <a:ea typeface="宋体" panose="02010600030101010101" pitchFamily="2" charset="-122"/>
                <a:sym typeface="+mn-ea"/>
              </a:rPr>
              <a:t> import </a:t>
            </a:r>
            <a:r>
              <a:rPr lang="en-US" altLang="zh-CN" sz="1600" dirty="0" err="1">
                <a:solidFill>
                  <a:schemeClr val="tx1"/>
                </a:solidFill>
                <a:ea typeface="宋体" panose="02010600030101010101" pitchFamily="2" charset="-122"/>
                <a:sym typeface="+mn-ea"/>
              </a:rPr>
              <a:t>ErnieNER</a:t>
            </a:r>
            <a:endParaRPr lang="en-US" altLang="zh-CN" sz="1600" dirty="0">
              <a:solidFill>
                <a:schemeClr val="tx1"/>
              </a:solidFill>
              <a:ea typeface="宋体" panose="02010600030101010101" pitchFamily="2" charset="-122"/>
              <a:sym typeface="+mn-ea"/>
            </a:endParaRPr>
          </a:p>
          <a:p>
            <a:pPr marL="0" indent="0">
              <a:lnSpc>
                <a:spcPct val="100000"/>
              </a:lnSpc>
              <a:buNone/>
            </a:pPr>
            <a:r>
              <a:rPr lang="en-US" altLang="zh-CN" sz="1600" dirty="0">
                <a:solidFill>
                  <a:schemeClr val="tx1"/>
                </a:solidFill>
                <a:ea typeface="宋体" panose="02010600030101010101" pitchFamily="2" charset="-122"/>
                <a:sym typeface="+mn-ea"/>
              </a:rPr>
              <a:t>from </a:t>
            </a:r>
            <a:r>
              <a:rPr lang="en-US" altLang="zh-CN" sz="1600" dirty="0" err="1">
                <a:solidFill>
                  <a:schemeClr val="tx1"/>
                </a:solidFill>
                <a:ea typeface="宋体" panose="02010600030101010101" pitchFamily="2" charset="-122"/>
                <a:sym typeface="+mn-ea"/>
              </a:rPr>
              <a:t>functools</a:t>
            </a:r>
            <a:r>
              <a:rPr lang="en-US" altLang="zh-CN" sz="1600" dirty="0">
                <a:solidFill>
                  <a:schemeClr val="tx1"/>
                </a:solidFill>
                <a:ea typeface="宋体" panose="02010600030101010101" pitchFamily="2" charset="-122"/>
                <a:sym typeface="+mn-ea"/>
              </a:rPr>
              <a:t> import partial</a:t>
            </a:r>
          </a:p>
          <a:p>
            <a:pPr marL="0" indent="0">
              <a:lnSpc>
                <a:spcPct val="100000"/>
              </a:lnSpc>
              <a:buNone/>
            </a:pPr>
            <a:r>
              <a:rPr lang="en-US" altLang="zh-CN" sz="1600" dirty="0">
                <a:solidFill>
                  <a:schemeClr val="tx1"/>
                </a:solidFill>
                <a:ea typeface="宋体" panose="02010600030101010101" pitchFamily="2" charset="-122"/>
                <a:sym typeface="+mn-ea"/>
              </a:rPr>
              <a:t>from </a:t>
            </a:r>
            <a:r>
              <a:rPr lang="en-US" altLang="zh-CN" sz="1600" dirty="0" err="1">
                <a:solidFill>
                  <a:schemeClr val="tx1"/>
                </a:solidFill>
                <a:ea typeface="宋体" panose="02010600030101010101" pitchFamily="2" charset="-122"/>
                <a:sym typeface="+mn-ea"/>
              </a:rPr>
              <a:t>paddlenlp.transformers</a:t>
            </a:r>
            <a:r>
              <a:rPr lang="en-US" altLang="zh-CN" sz="1600" dirty="0">
                <a:solidFill>
                  <a:schemeClr val="tx1"/>
                </a:solidFill>
                <a:ea typeface="宋体" panose="02010600030101010101" pitchFamily="2" charset="-122"/>
                <a:sym typeface="+mn-ea"/>
              </a:rPr>
              <a:t> import </a:t>
            </a:r>
            <a:r>
              <a:rPr lang="en-US" altLang="zh-CN" sz="1600" dirty="0" err="1">
                <a:solidFill>
                  <a:schemeClr val="tx1"/>
                </a:solidFill>
                <a:ea typeface="宋体" panose="02010600030101010101" pitchFamily="2" charset="-122"/>
                <a:sym typeface="+mn-ea"/>
              </a:rPr>
              <a:t>ErnieTokenizer</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ErnieModel</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LinearDecayWithWarmup</a:t>
            </a:r>
            <a:endParaRPr lang="en-US" altLang="zh-CN" sz="1600" dirty="0">
              <a:solidFill>
                <a:schemeClr val="tx1"/>
              </a:solidFill>
              <a:ea typeface="宋体" panose="02010600030101010101" pitchFamily="2" charset="-122"/>
              <a:sym typeface="+mn-ea"/>
            </a:endParaRPr>
          </a:p>
          <a:p>
            <a:pPr marL="0" indent="0">
              <a:lnSpc>
                <a:spcPct val="100000"/>
              </a:lnSpc>
              <a:buNone/>
            </a:pPr>
            <a:r>
              <a:rPr lang="en-US" altLang="zh-CN" sz="1600" dirty="0">
                <a:solidFill>
                  <a:schemeClr val="tx1"/>
                </a:solidFill>
                <a:ea typeface="宋体" panose="02010600030101010101" pitchFamily="2" charset="-122"/>
                <a:sym typeface="+mn-ea"/>
              </a:rPr>
              <a:t>from </a:t>
            </a:r>
            <a:r>
              <a:rPr lang="en-US" altLang="zh-CN" sz="1600" dirty="0" err="1">
                <a:solidFill>
                  <a:schemeClr val="tx1"/>
                </a:solidFill>
                <a:ea typeface="宋体" panose="02010600030101010101" pitchFamily="2" charset="-122"/>
                <a:sym typeface="+mn-ea"/>
              </a:rPr>
              <a:t>paddlenlp.data</a:t>
            </a:r>
            <a:r>
              <a:rPr lang="en-US" altLang="zh-CN" sz="1600" dirty="0">
                <a:solidFill>
                  <a:schemeClr val="tx1"/>
                </a:solidFill>
                <a:ea typeface="宋体" panose="02010600030101010101" pitchFamily="2" charset="-122"/>
                <a:sym typeface="+mn-ea"/>
              </a:rPr>
              <a:t> import Pad, Tuple</a:t>
            </a:r>
          </a:p>
          <a:p>
            <a:pPr marL="0" indent="0">
              <a:lnSpc>
                <a:spcPct val="100000"/>
              </a:lnSpc>
              <a:buNone/>
            </a:pPr>
            <a:r>
              <a:rPr lang="en-US" altLang="zh-CN" sz="1600" dirty="0">
                <a:solidFill>
                  <a:schemeClr val="tx1"/>
                </a:solidFill>
                <a:ea typeface="宋体" panose="02010600030101010101" pitchFamily="2" charset="-122"/>
                <a:sym typeface="+mn-ea"/>
              </a:rPr>
              <a:t># </a:t>
            </a:r>
            <a:r>
              <a:rPr lang="zh-CN" altLang="en-US" sz="1600" dirty="0">
                <a:solidFill>
                  <a:schemeClr val="tx1"/>
                </a:solidFill>
                <a:ea typeface="宋体" panose="02010600030101010101" pitchFamily="2" charset="-122"/>
                <a:sym typeface="+mn-ea"/>
              </a:rPr>
              <a:t>模型训练</a:t>
            </a:r>
          </a:p>
          <a:p>
            <a:pPr marL="0" indent="0">
              <a:lnSpc>
                <a:spcPct val="100000"/>
              </a:lnSpc>
              <a:buNone/>
            </a:pPr>
            <a:r>
              <a:rPr lang="en-US" altLang="zh-CN" sz="1600" dirty="0">
                <a:solidFill>
                  <a:schemeClr val="tx1"/>
                </a:solidFill>
                <a:ea typeface="宋体" panose="02010600030101010101" pitchFamily="2" charset="-122"/>
                <a:sym typeface="+mn-ea"/>
              </a:rPr>
              <a:t>def train():</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train_ds</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load_dataset</a:t>
            </a:r>
            <a:r>
              <a:rPr lang="en-US" altLang="zh-CN" sz="1600" dirty="0">
                <a:solidFill>
                  <a:schemeClr val="tx1"/>
                </a:solidFill>
                <a:ea typeface="宋体" panose="02010600030101010101" pitchFamily="2" charset="-122"/>
                <a:sym typeface="+mn-ea"/>
              </a:rPr>
              <a:t>(read, </a:t>
            </a:r>
            <a:r>
              <a:rPr lang="en-US" altLang="zh-CN" sz="1600" dirty="0" err="1">
                <a:solidFill>
                  <a:schemeClr val="tx1"/>
                </a:solidFill>
                <a:ea typeface="宋体" panose="02010600030101010101" pitchFamily="2" charset="-122"/>
                <a:sym typeface="+mn-ea"/>
              </a:rPr>
              <a:t>data_path</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train_path</a:t>
            </a:r>
            <a:r>
              <a:rPr lang="en-US" altLang="zh-CN" sz="1600" dirty="0">
                <a:solidFill>
                  <a:schemeClr val="tx1"/>
                </a:solidFill>
                <a:ea typeface="宋体" panose="02010600030101010101" pitchFamily="2" charset="-122"/>
                <a:sym typeface="+mn-ea"/>
              </a:rPr>
              <a:t>, lazy=False)  # </a:t>
            </a:r>
            <a:r>
              <a:rPr lang="zh-CN" altLang="en-US" sz="1600" dirty="0">
                <a:solidFill>
                  <a:schemeClr val="tx1"/>
                </a:solidFill>
                <a:ea typeface="宋体" panose="02010600030101010101" pitchFamily="2" charset="-122"/>
                <a:sym typeface="+mn-ea"/>
              </a:rPr>
              <a:t>文件</a:t>
            </a:r>
            <a:r>
              <a:rPr lang="en-US" altLang="zh-CN" sz="1600" dirty="0">
                <a:solidFill>
                  <a:schemeClr val="tx1"/>
                </a:solidFill>
                <a:ea typeface="宋体" panose="02010600030101010101" pitchFamily="2" charset="-122"/>
                <a:sym typeface="+mn-ea"/>
              </a:rPr>
              <a:t>-&gt;example</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dev_ds</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load_dataset</a:t>
            </a:r>
            <a:r>
              <a:rPr lang="en-US" altLang="zh-CN" sz="1600" dirty="0">
                <a:solidFill>
                  <a:schemeClr val="tx1"/>
                </a:solidFill>
                <a:ea typeface="宋体" panose="02010600030101010101" pitchFamily="2" charset="-122"/>
                <a:sym typeface="+mn-ea"/>
              </a:rPr>
              <a:t>(read, </a:t>
            </a:r>
            <a:r>
              <a:rPr lang="en-US" altLang="zh-CN" sz="1600" dirty="0" err="1">
                <a:solidFill>
                  <a:schemeClr val="tx1"/>
                </a:solidFill>
                <a:ea typeface="宋体" panose="02010600030101010101" pitchFamily="2" charset="-122"/>
                <a:sym typeface="+mn-ea"/>
              </a:rPr>
              <a:t>data_path</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dev_path</a:t>
            </a:r>
            <a:r>
              <a:rPr lang="en-US" altLang="zh-CN" sz="1600" dirty="0">
                <a:solidFill>
                  <a:schemeClr val="tx1"/>
                </a:solidFill>
                <a:ea typeface="宋体" panose="02010600030101010101" pitchFamily="2" charset="-122"/>
                <a:sym typeface="+mn-ea"/>
              </a:rPr>
              <a:t>, lazy=False)</a:t>
            </a:r>
          </a:p>
          <a:p>
            <a:pPr marL="0" indent="0">
              <a:lnSpc>
                <a:spcPct val="100000"/>
              </a:lnSpc>
              <a:buNone/>
            </a:pPr>
            <a:r>
              <a:rPr lang="en-US" altLang="zh-CN" sz="1600" dirty="0">
                <a:solidFill>
                  <a:schemeClr val="tx1"/>
                </a:solidFill>
                <a:ea typeface="宋体" panose="02010600030101010101" pitchFamily="2" charset="-122"/>
                <a:sym typeface="+mn-ea"/>
              </a:rPr>
              <a:t>    # </a:t>
            </a:r>
            <a:r>
              <a:rPr lang="zh-CN" altLang="en-US" sz="1600" dirty="0">
                <a:solidFill>
                  <a:schemeClr val="tx1"/>
                </a:solidFill>
                <a:ea typeface="宋体" panose="02010600030101010101" pitchFamily="2" charset="-122"/>
                <a:sym typeface="+mn-ea"/>
              </a:rPr>
              <a:t>加载预训练分词</a:t>
            </a:r>
          </a:p>
          <a:p>
            <a:pPr marL="0" indent="0">
              <a:lnSpc>
                <a:spcPct val="100000"/>
              </a:lnSpc>
              <a:buNone/>
            </a:pPr>
            <a:r>
              <a:rPr lang="zh-CN" altLang="en-US" sz="1600" dirty="0">
                <a:solidFill>
                  <a:schemeClr val="tx1"/>
                </a:solidFill>
                <a:ea typeface="宋体" panose="02010600030101010101" pitchFamily="2" charset="-122"/>
                <a:sym typeface="+mn-ea"/>
              </a:rPr>
              <a:t>    </a:t>
            </a:r>
            <a:r>
              <a:rPr lang="en-US" altLang="zh-CN" sz="1600" dirty="0">
                <a:solidFill>
                  <a:schemeClr val="tx1"/>
                </a:solidFill>
                <a:ea typeface="宋体" panose="02010600030101010101" pitchFamily="2" charset="-122"/>
                <a:sym typeface="+mn-ea"/>
              </a:rPr>
              <a:t>tokenizer = </a:t>
            </a:r>
            <a:r>
              <a:rPr lang="en-US" altLang="zh-CN" sz="1600" dirty="0" err="1">
                <a:solidFill>
                  <a:schemeClr val="tx1"/>
                </a:solidFill>
                <a:ea typeface="宋体" panose="02010600030101010101" pitchFamily="2" charset="-122"/>
                <a:sym typeface="+mn-ea"/>
              </a:rPr>
              <a:t>ErnieTokenizer.from_pretrained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model_name</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trans_func</a:t>
            </a:r>
            <a:r>
              <a:rPr lang="en-US" altLang="zh-CN" sz="1600" dirty="0">
                <a:solidFill>
                  <a:schemeClr val="tx1"/>
                </a:solidFill>
                <a:ea typeface="宋体" panose="02010600030101010101" pitchFamily="2" charset="-122"/>
                <a:sym typeface="+mn-ea"/>
              </a:rPr>
              <a:t> = partial(</a:t>
            </a:r>
            <a:r>
              <a:rPr lang="en-US" altLang="zh-CN" sz="1600" dirty="0" err="1">
                <a:solidFill>
                  <a:schemeClr val="tx1"/>
                </a:solidFill>
                <a:ea typeface="宋体" panose="02010600030101010101" pitchFamily="2" charset="-122"/>
                <a:sym typeface="+mn-ea"/>
              </a:rPr>
              <a:t>convert_example_to_feature</a:t>
            </a:r>
            <a:r>
              <a:rPr lang="en-US" altLang="zh-CN" sz="1600" dirty="0">
                <a:solidFill>
                  <a:schemeClr val="tx1"/>
                </a:solidFill>
                <a:ea typeface="宋体" panose="02010600030101010101" pitchFamily="2" charset="-122"/>
                <a:sym typeface="+mn-ea"/>
              </a:rPr>
              <a:t>, tokenizer=tokenizer, label2id=label2id, </a:t>
            </a:r>
            <a:r>
              <a:rPr lang="en-US" altLang="zh-CN" sz="1600" dirty="0" err="1">
                <a:solidFill>
                  <a:schemeClr val="tx1"/>
                </a:solidFill>
                <a:ea typeface="宋体" panose="02010600030101010101" pitchFamily="2" charset="-122"/>
                <a:sym typeface="+mn-ea"/>
              </a:rPr>
              <a:t>pad_default_tag</a:t>
            </a:r>
            <a:r>
              <a:rPr lang="en-US" altLang="zh-CN" sz="1600" dirty="0">
                <a:solidFill>
                  <a:schemeClr val="tx1"/>
                </a:solidFill>
                <a:ea typeface="宋体" panose="02010600030101010101" pitchFamily="2" charset="-122"/>
                <a:sym typeface="+mn-ea"/>
              </a:rPr>
              <a:t>="O", </a:t>
            </a:r>
            <a:r>
              <a:rPr lang="en-US" altLang="zh-CN" sz="1600" dirty="0" err="1">
                <a:solidFill>
                  <a:schemeClr val="tx1"/>
                </a:solidFill>
                <a:ea typeface="宋体" panose="02010600030101010101" pitchFamily="2" charset="-122"/>
                <a:sym typeface="+mn-ea"/>
              </a:rPr>
              <a:t>max_seq_len</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max_seq_len</a:t>
            </a:r>
            <a:r>
              <a:rPr lang="en-US" altLang="zh-CN" sz="1600" dirty="0">
                <a:solidFill>
                  <a:schemeClr val="tx1"/>
                </a:solidFill>
                <a:ea typeface="宋体" panose="02010600030101010101" pitchFamily="2" charset="-122"/>
                <a:sym typeface="+mn-ea"/>
              </a:rPr>
              <a:t>)</a:t>
            </a:r>
          </a:p>
        </p:txBody>
      </p:sp>
      <p:sp>
        <p:nvSpPr>
          <p:cNvPr id="11" name="Content Placeholder 2">
            <a:extLst>
              <a:ext uri="{FF2B5EF4-FFF2-40B4-BE49-F238E27FC236}">
                <a16:creationId xmlns:a16="http://schemas.microsoft.com/office/drawing/2014/main" id="{8576F7C0-122B-49D4-A16F-ECB872004B06}"/>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train_ds</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train_ds.map</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trans_func</a:t>
            </a:r>
            <a:r>
              <a:rPr lang="en-US" altLang="zh-CN" sz="1600" dirty="0">
                <a:solidFill>
                  <a:schemeClr val="tx1"/>
                </a:solidFill>
                <a:ea typeface="宋体" panose="02010600030101010101" pitchFamily="2" charset="-122"/>
                <a:sym typeface="+mn-ea"/>
              </a:rPr>
              <a:t>, lazy=False)</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dev_ds</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dev_ds.map</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trans_func</a:t>
            </a:r>
            <a:r>
              <a:rPr lang="en-US" altLang="zh-CN" sz="1600" dirty="0">
                <a:solidFill>
                  <a:schemeClr val="tx1"/>
                </a:solidFill>
                <a:ea typeface="宋体" panose="02010600030101010101" pitchFamily="2" charset="-122"/>
                <a:sym typeface="+mn-ea"/>
              </a:rPr>
              <a:t>, lazy=False)</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batchify_fn</a:t>
            </a:r>
            <a:r>
              <a:rPr lang="en-US" altLang="zh-CN" sz="1600" dirty="0">
                <a:solidFill>
                  <a:schemeClr val="tx1"/>
                </a:solidFill>
                <a:ea typeface="宋体" panose="02010600030101010101" pitchFamily="2" charset="-122"/>
                <a:sym typeface="+mn-ea"/>
              </a:rPr>
              <a:t> = lambda samples, </a:t>
            </a:r>
            <a:r>
              <a:rPr lang="en-US" altLang="zh-CN" sz="1600" dirty="0" err="1">
                <a:solidFill>
                  <a:schemeClr val="tx1"/>
                </a:solidFill>
                <a:ea typeface="宋体" panose="02010600030101010101" pitchFamily="2" charset="-122"/>
                <a:sym typeface="+mn-ea"/>
              </a:rPr>
              <a:t>fn</a:t>
            </a:r>
            <a:r>
              <a:rPr lang="en-US" altLang="zh-CN" sz="1600" dirty="0">
                <a:solidFill>
                  <a:schemeClr val="tx1"/>
                </a:solidFill>
                <a:ea typeface="宋体" panose="02010600030101010101" pitchFamily="2" charset="-122"/>
                <a:sym typeface="+mn-ea"/>
              </a:rPr>
              <a:t>=Tuple(</a:t>
            </a:r>
          </a:p>
          <a:p>
            <a:pPr marL="0" indent="0">
              <a:lnSpc>
                <a:spcPct val="100000"/>
              </a:lnSpc>
              <a:buNone/>
            </a:pPr>
            <a:r>
              <a:rPr lang="en-US" altLang="zh-CN" sz="1600" dirty="0">
                <a:solidFill>
                  <a:schemeClr val="tx1"/>
                </a:solidFill>
                <a:ea typeface="宋体" panose="02010600030101010101" pitchFamily="2" charset="-122"/>
                <a:sym typeface="+mn-ea"/>
              </a:rPr>
              <a:t>        Pad(axis=0, </a:t>
            </a:r>
            <a:r>
              <a:rPr lang="en-US" altLang="zh-CN" sz="1600" dirty="0" err="1">
                <a:solidFill>
                  <a:schemeClr val="tx1"/>
                </a:solidFill>
                <a:ea typeface="宋体" panose="02010600030101010101" pitchFamily="2" charset="-122"/>
                <a:sym typeface="+mn-ea"/>
              </a:rPr>
              <a:t>pad_val</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tokenizer.pad_token_id</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Pad(axis=0, </a:t>
            </a:r>
            <a:r>
              <a:rPr lang="en-US" altLang="zh-CN" sz="1600" dirty="0" err="1">
                <a:solidFill>
                  <a:schemeClr val="tx1"/>
                </a:solidFill>
                <a:ea typeface="宋体" panose="02010600030101010101" pitchFamily="2" charset="-122"/>
                <a:sym typeface="+mn-ea"/>
              </a:rPr>
              <a:t>pad_val</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tokenizer.pad_token_type_id</a:t>
            </a:r>
            <a:r>
              <a:rPr lang="en-US" altLang="zh-CN" sz="1600" dirty="0">
                <a:solidFill>
                  <a:schemeClr val="tx1"/>
                </a:solidFill>
                <a:ea typeface="宋体" panose="02010600030101010101" pitchFamily="2" charset="-122"/>
                <a:sym typeface="+mn-ea"/>
              </a:rPr>
              <a:t>),</a:t>
            </a:r>
          </a:p>
          <a:p>
            <a:pPr marL="0" indent="0">
              <a:lnSpc>
                <a:spcPct val="100000"/>
              </a:lnSpc>
              <a:buNone/>
            </a:pPr>
            <a:r>
              <a:rPr lang="en-US" altLang="zh-CN" sz="1600" dirty="0">
                <a:solidFill>
                  <a:schemeClr val="tx1"/>
                </a:solidFill>
                <a:ea typeface="宋体" panose="02010600030101010101" pitchFamily="2" charset="-122"/>
                <a:sym typeface="+mn-ea"/>
              </a:rPr>
              <a:t>        Pad(axis=0, </a:t>
            </a:r>
            <a:r>
              <a:rPr lang="en-US" altLang="zh-CN" sz="1600" dirty="0" err="1">
                <a:solidFill>
                  <a:schemeClr val="tx1"/>
                </a:solidFill>
                <a:ea typeface="宋体" panose="02010600030101010101" pitchFamily="2" charset="-122"/>
                <a:sym typeface="+mn-ea"/>
              </a:rPr>
              <a:t>pad_val</a:t>
            </a:r>
            <a:r>
              <a:rPr lang="en-US" altLang="zh-CN" sz="1600" dirty="0">
                <a:solidFill>
                  <a:schemeClr val="tx1"/>
                </a:solidFill>
                <a:ea typeface="宋体" panose="02010600030101010101" pitchFamily="2" charset="-122"/>
                <a:sym typeface="+mn-ea"/>
              </a:rPr>
              <a:t>=label2id["O"], </a:t>
            </a:r>
            <a:r>
              <a:rPr lang="en-US" altLang="zh-CN" sz="1600" dirty="0" err="1">
                <a:solidFill>
                  <a:schemeClr val="tx1"/>
                </a:solidFill>
                <a:ea typeface="宋体" panose="02010600030101010101" pitchFamily="2" charset="-122"/>
                <a:sym typeface="+mn-ea"/>
              </a:rPr>
              <a:t>dtype</a:t>
            </a:r>
            <a:r>
              <a:rPr lang="en-US" altLang="zh-CN" sz="1600" dirty="0">
                <a:solidFill>
                  <a:schemeClr val="tx1"/>
                </a:solidFill>
                <a:ea typeface="宋体" panose="02010600030101010101" pitchFamily="2" charset="-122"/>
                <a:sym typeface="+mn-ea"/>
              </a:rPr>
              <a:t>='int64'),</a:t>
            </a:r>
          </a:p>
          <a:p>
            <a:pPr marL="0" indent="0">
              <a:lnSpc>
                <a:spcPct val="100000"/>
              </a:lnSpc>
              <a:buNone/>
            </a:pP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fn</a:t>
            </a:r>
            <a:r>
              <a:rPr lang="en-US" altLang="zh-CN" sz="1600" dirty="0">
                <a:solidFill>
                  <a:schemeClr val="tx1"/>
                </a:solidFill>
                <a:ea typeface="宋体" panose="02010600030101010101" pitchFamily="2" charset="-122"/>
                <a:sym typeface="+mn-ea"/>
              </a:rPr>
              <a:t>(samples)</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train_batch_sampler</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paddle.io.BatchSampler</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train_ds</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batch_size</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batch_size</a:t>
            </a:r>
            <a:r>
              <a:rPr lang="en-US" altLang="zh-CN" sz="1600" dirty="0">
                <a:solidFill>
                  <a:schemeClr val="tx1"/>
                </a:solidFill>
                <a:ea typeface="宋体" panose="02010600030101010101" pitchFamily="2" charset="-122"/>
                <a:sym typeface="+mn-ea"/>
              </a:rPr>
              <a:t>, shuffle=True)</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dev_batch_sampler</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paddle.io.BatchSampler</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dev_ds</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batch_size</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batch_size</a:t>
            </a:r>
            <a:r>
              <a:rPr lang="en-US" altLang="zh-CN" sz="1600" dirty="0">
                <a:solidFill>
                  <a:schemeClr val="tx1"/>
                </a:solidFill>
                <a:ea typeface="宋体" panose="02010600030101010101" pitchFamily="2" charset="-122"/>
                <a:sym typeface="+mn-ea"/>
              </a:rPr>
              <a:t>, shuffle=False)</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train_loader</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paddle.io.DataLoader</a:t>
            </a:r>
            <a:r>
              <a:rPr lang="en-US" altLang="zh-CN" sz="1600" dirty="0">
                <a:solidFill>
                  <a:schemeClr val="tx1"/>
                </a:solidFill>
                <a:ea typeface="宋体" panose="02010600030101010101" pitchFamily="2" charset="-122"/>
                <a:sym typeface="+mn-ea"/>
              </a:rPr>
              <a:t>(dataset=</a:t>
            </a:r>
            <a:r>
              <a:rPr lang="en-US" altLang="zh-CN" sz="1600" dirty="0" err="1">
                <a:solidFill>
                  <a:schemeClr val="tx1"/>
                </a:solidFill>
                <a:ea typeface="宋体" panose="02010600030101010101" pitchFamily="2" charset="-122"/>
                <a:sym typeface="+mn-ea"/>
              </a:rPr>
              <a:t>train_ds</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batch_sampler</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train_batch_sampler</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collate_fn</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batchify_fn</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return_list</a:t>
            </a:r>
            <a:r>
              <a:rPr lang="en-US" altLang="zh-CN" sz="1600" dirty="0">
                <a:solidFill>
                  <a:schemeClr val="tx1"/>
                </a:solidFill>
                <a:ea typeface="宋体" panose="02010600030101010101" pitchFamily="2" charset="-122"/>
                <a:sym typeface="+mn-ea"/>
              </a:rPr>
              <a:t>=True)</a:t>
            </a:r>
          </a:p>
          <a:p>
            <a:pPr marL="0" indent="0">
              <a:lnSpc>
                <a:spcPct val="100000"/>
              </a:lnSpc>
              <a:buNone/>
            </a:pP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dev_loader</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paddle.io.DataLoader</a:t>
            </a:r>
            <a:r>
              <a:rPr lang="en-US" altLang="zh-CN" sz="1600" dirty="0">
                <a:solidFill>
                  <a:schemeClr val="tx1"/>
                </a:solidFill>
                <a:ea typeface="宋体" panose="02010600030101010101" pitchFamily="2" charset="-122"/>
                <a:sym typeface="+mn-ea"/>
              </a:rPr>
              <a:t>(dataset=</a:t>
            </a:r>
            <a:r>
              <a:rPr lang="en-US" altLang="zh-CN" sz="1600" dirty="0" err="1">
                <a:solidFill>
                  <a:schemeClr val="tx1"/>
                </a:solidFill>
                <a:ea typeface="宋体" panose="02010600030101010101" pitchFamily="2" charset="-122"/>
                <a:sym typeface="+mn-ea"/>
              </a:rPr>
              <a:t>dev_ds</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batch_sampler</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dev_batch_sampler</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collate_fn</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batchify_fn</a:t>
            </a:r>
            <a:r>
              <a:rPr lang="en-US" altLang="zh-CN" sz="1600" dirty="0">
                <a:solidFill>
                  <a:schemeClr val="tx1"/>
                </a:solidFill>
                <a:ea typeface="宋体" panose="02010600030101010101" pitchFamily="2" charset="-122"/>
                <a:sym typeface="+mn-ea"/>
              </a:rPr>
              <a:t>, </a:t>
            </a:r>
            <a:r>
              <a:rPr lang="en-US" altLang="zh-CN" sz="1600" dirty="0" err="1">
                <a:solidFill>
                  <a:schemeClr val="tx1"/>
                </a:solidFill>
                <a:ea typeface="宋体" panose="02010600030101010101" pitchFamily="2" charset="-122"/>
                <a:sym typeface="+mn-ea"/>
              </a:rPr>
              <a:t>return_list</a:t>
            </a:r>
            <a:r>
              <a:rPr lang="en-US" altLang="zh-CN" sz="1600" dirty="0">
                <a:solidFill>
                  <a:schemeClr val="tx1"/>
                </a:solidFill>
                <a:ea typeface="宋体" panose="02010600030101010101" pitchFamily="2" charset="-122"/>
                <a:sym typeface="+mn-ea"/>
              </a:rPr>
              <a:t>=True)</a:t>
            </a:r>
          </a:p>
          <a:p>
            <a:pPr marL="0" indent="0">
              <a:lnSpc>
                <a:spcPct val="100000"/>
              </a:lnSpc>
              <a:buNone/>
            </a:pPr>
            <a:endParaRPr lang="en-US" altLang="zh-CN" sz="1600" dirty="0">
              <a:solidFill>
                <a:schemeClr val="tx1"/>
              </a:solidFill>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366616478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2</a:t>
            </a:r>
            <a:r>
              <a:rPr lang="en-US" altLang="zh-CN" sz="4800" dirty="0"/>
              <a:t>/2</a:t>
            </a:r>
            <a:r>
              <a:rPr lang="zh-CN" altLang="en-US" sz="4800" dirty="0"/>
              <a:t> </a:t>
            </a:r>
            <a:r>
              <a:rPr lang="en-US" altLang="zh-CN" sz="4800" dirty="0"/>
              <a:t>BERT</a:t>
            </a:r>
            <a:r>
              <a:rPr lang="zh-CN" altLang="en-US" sz="4800" dirty="0"/>
              <a:t>情感分类</a:t>
            </a:r>
            <a:endParaRPr lang="en-US" altLang="zh-CN"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extLst>
      <p:ext uri="{BB962C8B-B14F-4D97-AF65-F5344CB8AC3E}">
        <p14:creationId xmlns:p14="http://schemas.microsoft.com/office/powerpoint/2010/main" val="22865200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酒店评论正负情感分类</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300365"/>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Project</a:t>
            </a:r>
            <a:r>
              <a:rPr lang="zh-CN" altLang="en-US" sz="1600" dirty="0">
                <a:ea typeface="宋体" panose="02010600030101010101" pitchFamily="2" charset="-122"/>
                <a:sym typeface="+mn-ea"/>
              </a:rPr>
              <a:t>：酒店评论正负情感分类</a:t>
            </a:r>
          </a:p>
          <a:p>
            <a:pPr marL="0" indent="0">
              <a:lnSpc>
                <a:spcPct val="150000"/>
              </a:lnSpc>
              <a:buNone/>
            </a:pPr>
            <a:r>
              <a:rPr lang="zh-CN" altLang="en-US" sz="1600" dirty="0">
                <a:ea typeface="宋体" panose="02010600030101010101" pitchFamily="2" charset="-122"/>
                <a:sym typeface="+mn-ea"/>
              </a:rPr>
              <a:t>数据集：</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pos.txt 5000</a:t>
            </a:r>
            <a:r>
              <a:rPr lang="zh-CN" altLang="en-US" sz="1600" dirty="0">
                <a:ea typeface="宋体" panose="02010600030101010101" pitchFamily="2" charset="-122"/>
                <a:sym typeface="+mn-ea"/>
              </a:rPr>
              <a:t>正样本</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neg.txt 5000</a:t>
            </a:r>
            <a:r>
              <a:rPr lang="zh-CN" altLang="en-US" sz="1600" dirty="0">
                <a:ea typeface="宋体" panose="02010600030101010101" pitchFamily="2" charset="-122"/>
                <a:sym typeface="+mn-ea"/>
              </a:rPr>
              <a:t>负样本</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To DO</a:t>
            </a:r>
            <a:r>
              <a:rPr lang="zh-CN" altLang="en-US" sz="1600" dirty="0">
                <a:ea typeface="宋体" panose="02010600030101010101" pitchFamily="2" charset="-122"/>
                <a:sym typeface="+mn-ea"/>
              </a:rPr>
              <a:t>：使用</a:t>
            </a:r>
            <a:r>
              <a:rPr lang="en-US" altLang="zh-CN" sz="1600" dirty="0">
                <a:ea typeface="宋体" panose="02010600030101010101" pitchFamily="2" charset="-122"/>
                <a:sym typeface="+mn-ea"/>
              </a:rPr>
              <a:t>Bert</a:t>
            </a:r>
            <a:r>
              <a:rPr lang="zh-CN" altLang="en-US" sz="1600" dirty="0">
                <a:ea typeface="宋体" panose="02010600030101010101" pitchFamily="2" charset="-122"/>
                <a:sym typeface="+mn-ea"/>
              </a:rPr>
              <a:t>进行正负情感分类</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
        <p:nvSpPr>
          <p:cNvPr id="7" name="Content Placeholder 2">
            <a:extLst>
              <a:ext uri="{FF2B5EF4-FFF2-40B4-BE49-F238E27FC236}">
                <a16:creationId xmlns:a16="http://schemas.microsoft.com/office/drawing/2014/main" id="{9EA44273-A24A-4E00-BF55-A95A0E3E4DEA}"/>
              </a:ext>
            </a:extLst>
          </p:cNvPr>
          <p:cNvSpPr txBox="1">
            <a:spLocks noGrp="1"/>
          </p:cNvSpPr>
          <p:nvPr/>
        </p:nvSpPr>
        <p:spPr>
          <a:xfrm>
            <a:off x="6373091" y="1351395"/>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正样本示例：</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很安静，地段也不错，我是晚上十一点入住的，因为用餐时间已过，联系服务员后他们主动帮我到外面买夜宵，非常感谢。</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负样本示例：</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专程从成都来绵阳看第四届科博会，在万达广场吃了晚饭都快九点了，携程上匆忙订了王子大酒店冲着它是四星级，门脸很阔气大堂够大气，进了客房略微失望，洗个澡吓死宝宝，看图说话。是我图便宜就选到了</a:t>
            </a:r>
            <a:r>
              <a:rPr lang="en-US" altLang="zh-CN" sz="1600" dirty="0">
                <a:ea typeface="宋体" panose="02010600030101010101" pitchFamily="2" charset="-122"/>
                <a:sym typeface="+mn-ea"/>
              </a:rPr>
              <a:t>250</a:t>
            </a:r>
            <a:r>
              <a:rPr lang="zh-CN" altLang="en-US" sz="1600" dirty="0">
                <a:ea typeface="宋体" panose="02010600030101010101" pitchFamily="2" charset="-122"/>
                <a:sym typeface="+mn-ea"/>
              </a:rPr>
              <a:t>一晚的标间，怪自己了，这酒店评级标准咋能这样呢，老四星也太追求环保了吧，该换的不换该清理的不清理这是评级标准吗？ 想住绵阳四星的朋友看过来，要住就住他家五百八百的房吧，二百五十多的就别来了，去汉庭</a:t>
            </a:r>
            <a:r>
              <a:rPr lang="en-US" altLang="zh-CN" sz="1600" dirty="0">
                <a:ea typeface="宋体" panose="02010600030101010101" pitchFamily="2" charset="-122"/>
                <a:sym typeface="+mn-ea"/>
              </a:rPr>
              <a:t>7</a:t>
            </a:r>
            <a:r>
              <a:rPr lang="zh-CN" altLang="en-US" sz="1600" dirty="0">
                <a:ea typeface="宋体" panose="02010600030101010101" pitchFamily="2" charset="-122"/>
                <a:sym typeface="+mn-ea"/>
              </a:rPr>
              <a:t>天算了 还有停车过夜，前台美女说：我们星级酒店没有免费停车的。。。 此处省略一万字</a:t>
            </a:r>
            <a:endParaRPr lang="en-US" altLang="zh-CN"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373651272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en-US" sz="4000" dirty="0">
                <a:latin typeface="Calibri Light" panose="020F0302020204030204" charset="0"/>
                <a:ea typeface="宋体" panose="02010600030101010101" pitchFamily="2" charset="-122"/>
                <a:cs typeface="Calibri Light" panose="020F0302020204030204" charset="0"/>
                <a:sym typeface="+mn-ea"/>
              </a:rPr>
              <a:t>产品评论观点提取</a:t>
            </a:r>
            <a:endParaRPr lang="en-US" altLang="zh-CN" sz="4000" dirty="0">
              <a:latin typeface="Calibri Light" panose="020F0302020204030204" charset="0"/>
              <a:ea typeface="宋体" panose="02010600030101010101" pitchFamily="2" charset="-122"/>
              <a:cs typeface="Calibri Light" panose="020F0302020204030204" charset="0"/>
              <a:sym typeface="+mn-ea"/>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800" dirty="0">
                <a:sym typeface="+mn-ea"/>
              </a:rPr>
              <a:t>AI</a:t>
            </a:r>
            <a:r>
              <a:rPr lang="zh-CN" altLang="en-US" sz="1800" dirty="0">
                <a:sym typeface="+mn-ea"/>
              </a:rPr>
              <a:t>大赛：评论观点提取</a:t>
            </a:r>
            <a:endParaRPr lang="en-US" altLang="zh-CN" sz="1800" dirty="0">
              <a:sym typeface="+mn-ea"/>
            </a:endParaRPr>
          </a:p>
          <a:p>
            <a:pPr>
              <a:lnSpc>
                <a:spcPct val="150000"/>
              </a:lnSpc>
            </a:pPr>
            <a:r>
              <a:rPr lang="en-US" altLang="zh-CN" sz="1800" dirty="0">
                <a:sym typeface="+mn-ea"/>
              </a:rPr>
              <a:t>NER</a:t>
            </a:r>
            <a:r>
              <a:rPr lang="zh-CN" altLang="en-US" sz="1800" dirty="0">
                <a:sym typeface="+mn-ea"/>
              </a:rPr>
              <a:t> 命名实体识别</a:t>
            </a:r>
            <a:endParaRPr lang="en-US" altLang="zh-CN" sz="1800" dirty="0">
              <a:sym typeface="+mn-ea"/>
            </a:endParaRPr>
          </a:p>
          <a:p>
            <a:pPr>
              <a:lnSpc>
                <a:spcPct val="150000"/>
              </a:lnSpc>
            </a:pPr>
            <a:r>
              <a:rPr lang="en-US" altLang="zh-CN" sz="1800" dirty="0" err="1">
                <a:sym typeface="+mn-ea"/>
              </a:rPr>
              <a:t>BiLSTM</a:t>
            </a:r>
            <a:r>
              <a:rPr lang="en-US" altLang="zh-CN" sz="1800" dirty="0">
                <a:sym typeface="+mn-ea"/>
              </a:rPr>
              <a:t> + CRF</a:t>
            </a:r>
          </a:p>
          <a:p>
            <a:pPr>
              <a:lnSpc>
                <a:spcPct val="150000"/>
              </a:lnSpc>
            </a:pPr>
            <a:r>
              <a:rPr lang="en-US" altLang="zh-CN" sz="1800" dirty="0">
                <a:sym typeface="+mn-ea"/>
              </a:rPr>
              <a:t>Baseline</a:t>
            </a:r>
            <a:r>
              <a:rPr lang="zh-CN" altLang="en-US" sz="1800" dirty="0">
                <a:sym typeface="+mn-ea"/>
              </a:rPr>
              <a:t>基线与调优</a:t>
            </a:r>
            <a:endParaRPr lang="en-US" altLang="zh-CN" sz="1800" dirty="0">
              <a:sym typeface="+mn-ea"/>
            </a:endParaRPr>
          </a:p>
          <a:p>
            <a:pPr>
              <a:lnSpc>
                <a:spcPct val="150000"/>
              </a:lnSpc>
            </a:pPr>
            <a:r>
              <a:rPr lang="en-US" altLang="zh-CN" sz="1800" dirty="0"/>
              <a:t>BERT</a:t>
            </a:r>
            <a:r>
              <a:rPr lang="zh-CN" altLang="en-US" sz="1800" dirty="0"/>
              <a:t>情感分类</a:t>
            </a:r>
            <a:endParaRPr lang="en-US" altLang="zh-CN" sz="1800" dirty="0"/>
          </a:p>
          <a:p>
            <a:pPr>
              <a:lnSpc>
                <a:spcPct val="150000"/>
              </a:lnSpc>
            </a:pPr>
            <a:r>
              <a:rPr lang="en-US" altLang="zh-CN" sz="1800" dirty="0"/>
              <a:t>ERNIE</a:t>
            </a:r>
            <a:r>
              <a:rPr lang="zh-CN" altLang="en-US" sz="1800" dirty="0"/>
              <a:t>情感分类</a:t>
            </a:r>
            <a:endParaRPr lang="en-US" altLang="zh-CN" sz="1800" dirty="0"/>
          </a:p>
          <a:p>
            <a:pPr>
              <a:lnSpc>
                <a:spcPct val="150000"/>
              </a:lnSpc>
            </a:pPr>
            <a:r>
              <a:rPr lang="en-US" altLang="zh-CN" sz="1800" dirty="0" err="1"/>
              <a:t>Paddlehub</a:t>
            </a:r>
            <a:r>
              <a:rPr lang="zh-CN" altLang="en-US" sz="1800" dirty="0"/>
              <a:t>使用</a:t>
            </a:r>
            <a:endParaRPr lang="en-US" altLang="zh-CN" sz="1800" dirty="0"/>
          </a:p>
        </p:txBody>
      </p:sp>
    </p:spTree>
    <p:custDataLst>
      <p:tags r:id="rId1"/>
    </p:custData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酒店评论正负情感分类</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300365"/>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Step1</a:t>
            </a:r>
            <a:r>
              <a:rPr lang="zh-CN" altLang="en-US" sz="1600" dirty="0">
                <a:ea typeface="宋体" panose="02010600030101010101" pitchFamily="2" charset="-122"/>
                <a:sym typeface="+mn-ea"/>
              </a:rPr>
              <a:t>，数据加载</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Step2</a:t>
            </a:r>
            <a:r>
              <a:rPr lang="zh-CN" altLang="en-US" sz="1600" dirty="0">
                <a:ea typeface="宋体" panose="02010600030101010101" pitchFamily="2" charset="-122"/>
                <a:sym typeface="+mn-ea"/>
              </a:rPr>
              <a:t>，数据预处理</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）正负样本拼接</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）加载中文预训练</a:t>
            </a:r>
            <a:r>
              <a:rPr lang="en-US" altLang="zh-CN" sz="1600" dirty="0">
                <a:ea typeface="宋体" panose="02010600030101010101" pitchFamily="2" charset="-122"/>
                <a:sym typeface="+mn-ea"/>
              </a:rPr>
              <a:t>BERT Tokenizer</a:t>
            </a:r>
          </a:p>
          <a:p>
            <a:pPr marL="0" indent="0">
              <a:lnSpc>
                <a:spcPct val="150000"/>
              </a:lnSpc>
              <a:buNone/>
            </a:pPr>
            <a:r>
              <a:rPr lang="en-US" altLang="zh-CN" sz="1600" dirty="0" err="1">
                <a:ea typeface="宋体" panose="02010600030101010101" pitchFamily="2" charset="-122"/>
                <a:sym typeface="+mn-ea"/>
              </a:rPr>
              <a:t>BertTokenizer.from_pretrained</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bert</a:t>
            </a:r>
            <a:r>
              <a:rPr lang="en-US" altLang="zh-CN" sz="1600" dirty="0">
                <a:ea typeface="宋体" panose="02010600030101010101" pitchFamily="2" charset="-122"/>
                <a:sym typeface="+mn-ea"/>
              </a:rPr>
              <a:t>-base-</a:t>
            </a:r>
            <a:r>
              <a:rPr lang="en-US" altLang="zh-CN" sz="1600" dirty="0" err="1">
                <a:ea typeface="宋体" panose="02010600030101010101" pitchFamily="2" charset="-122"/>
                <a:sym typeface="+mn-ea"/>
              </a:rPr>
              <a:t>chinese</a:t>
            </a:r>
            <a:r>
              <a:rPr lang="en-US" altLang="zh-CN" sz="1600" dirty="0">
                <a:ea typeface="宋体" panose="02010600030101010101" pitchFamily="2" charset="-122"/>
                <a:sym typeface="+mn-ea"/>
              </a:rPr>
              <a:t>’)</a:t>
            </a:r>
          </a:p>
          <a:p>
            <a:pPr marL="0" indent="0">
              <a:lnSpc>
                <a:spcPct val="150000"/>
              </a:lnSpc>
              <a:buNone/>
            </a:pP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）将所有句子转换为</a:t>
            </a:r>
            <a:r>
              <a:rPr lang="en-US" altLang="zh-CN" sz="1600" dirty="0">
                <a:ea typeface="宋体" panose="02010600030101010101" pitchFamily="2" charset="-122"/>
                <a:sym typeface="+mn-ea"/>
              </a:rPr>
              <a:t>token</a:t>
            </a:r>
          </a:p>
          <a:p>
            <a:pPr marL="0" indent="0">
              <a:lnSpc>
                <a:spcPct val="150000"/>
              </a:lnSpc>
              <a:buNone/>
            </a:pP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）建立</a:t>
            </a:r>
            <a:r>
              <a:rPr lang="en-US" altLang="zh-CN" sz="1600" dirty="0">
                <a:ea typeface="宋体" panose="02010600030101010101" pitchFamily="2" charset="-122"/>
                <a:sym typeface="+mn-ea"/>
              </a:rPr>
              <a:t>mask</a:t>
            </a:r>
            <a:r>
              <a:rPr lang="zh-CN" altLang="en-US" sz="1600" dirty="0">
                <a:ea typeface="宋体" panose="02010600030101010101" pitchFamily="2" charset="-122"/>
                <a:sym typeface="+mn-ea"/>
              </a:rPr>
              <a:t>，针对有文字的地方设置为</a:t>
            </a: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，其他补全的地方设置为</a:t>
            </a:r>
            <a:r>
              <a:rPr lang="en-US" altLang="zh-CN" sz="1600" dirty="0">
                <a:ea typeface="宋体" panose="02010600030101010101" pitchFamily="2" charset="-122"/>
                <a:sym typeface="+mn-ea"/>
              </a:rPr>
              <a:t>0</a:t>
            </a:r>
          </a:p>
          <a:p>
            <a:pPr marL="0" indent="0">
              <a:lnSpc>
                <a:spcPct val="150000"/>
              </a:lnSpc>
              <a:buNone/>
            </a:pPr>
            <a:r>
              <a:rPr lang="en-US" altLang="zh-CN" sz="1600" dirty="0">
                <a:ea typeface="宋体" panose="02010600030101010101" pitchFamily="2" charset="-122"/>
                <a:sym typeface="+mn-ea"/>
              </a:rPr>
              <a:t>Step3</a:t>
            </a:r>
            <a:r>
              <a:rPr lang="zh-CN" altLang="en-US" sz="1600" dirty="0">
                <a:ea typeface="宋体" panose="02010600030101010101" pitchFamily="2" charset="-122"/>
                <a:sym typeface="+mn-ea"/>
              </a:rPr>
              <a:t>，模型训练</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）训练集切分，比例为</a:t>
            </a:r>
            <a:r>
              <a:rPr lang="en-US" altLang="zh-CN" sz="1600" dirty="0">
                <a:ea typeface="宋体" panose="02010600030101010101" pitchFamily="2" charset="-122"/>
                <a:sym typeface="+mn-ea"/>
              </a:rPr>
              <a:t>8:2</a:t>
            </a:r>
          </a:p>
          <a:p>
            <a:pPr marL="0" indent="0">
              <a:lnSpc>
                <a:spcPct val="150000"/>
              </a:lnSpc>
              <a:buNone/>
            </a:pP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）将训练集与测试集放到</a:t>
            </a:r>
            <a:r>
              <a:rPr lang="en-US" altLang="zh-CN" sz="1600" dirty="0" err="1">
                <a:ea typeface="宋体" panose="02010600030101010101" pitchFamily="2" charset="-122"/>
                <a:sym typeface="+mn-ea"/>
              </a:rPr>
              <a:t>DataLoader</a:t>
            </a:r>
            <a:r>
              <a:rPr lang="zh-CN" altLang="en-US" sz="1600" dirty="0">
                <a:ea typeface="宋体" panose="02010600030101010101" pitchFamily="2" charset="-122"/>
                <a:sym typeface="+mn-ea"/>
              </a:rPr>
              <a:t>中</a:t>
            </a:r>
            <a:endParaRPr lang="en-US" altLang="zh-CN" sz="1600" dirty="0">
              <a:ea typeface="宋体" panose="02010600030101010101" pitchFamily="2" charset="-122"/>
              <a:sym typeface="+mn-ea"/>
            </a:endParaRPr>
          </a:p>
        </p:txBody>
      </p:sp>
      <p:sp>
        <p:nvSpPr>
          <p:cNvPr id="7" name="Content Placeholder 2">
            <a:extLst>
              <a:ext uri="{FF2B5EF4-FFF2-40B4-BE49-F238E27FC236}">
                <a16:creationId xmlns:a16="http://schemas.microsoft.com/office/drawing/2014/main" id="{9EA44273-A24A-4E00-BF55-A95A0E3E4DEA}"/>
              </a:ext>
            </a:extLst>
          </p:cNvPr>
          <p:cNvSpPr txBox="1">
            <a:spLocks noGrp="1"/>
          </p:cNvSpPr>
          <p:nvPr/>
        </p:nvSpPr>
        <p:spPr>
          <a:xfrm>
            <a:off x="6373090" y="1351395"/>
            <a:ext cx="5818909"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）加载预训练模型</a:t>
            </a:r>
            <a:endParaRPr lang="en-US" altLang="zh-CN" sz="1600" dirty="0">
              <a:ea typeface="宋体" panose="02010600030101010101" pitchFamily="2" charset="-122"/>
              <a:sym typeface="+mn-ea"/>
            </a:endParaRPr>
          </a:p>
          <a:p>
            <a:pPr marL="0" indent="0">
              <a:lnSpc>
                <a:spcPct val="150000"/>
              </a:lnSpc>
              <a:buNone/>
            </a:pPr>
            <a:r>
              <a:rPr lang="en-US" altLang="zh-CN" sz="1600" dirty="0" err="1">
                <a:ea typeface="宋体" panose="02010600030101010101" pitchFamily="2" charset="-122"/>
                <a:sym typeface="+mn-ea"/>
              </a:rPr>
              <a:t>BertForSequenceClassification.from_pretrained</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bert</a:t>
            </a:r>
            <a:r>
              <a:rPr lang="en-US" altLang="zh-CN" sz="1600" dirty="0">
                <a:ea typeface="宋体" panose="02010600030101010101" pitchFamily="2" charset="-122"/>
                <a:sym typeface="+mn-ea"/>
              </a:rPr>
              <a:t>-base-</a:t>
            </a:r>
            <a:r>
              <a:rPr lang="en-US" altLang="zh-CN" sz="1600" dirty="0" err="1">
                <a:ea typeface="宋体" panose="02010600030101010101" pitchFamily="2" charset="-122"/>
                <a:sym typeface="+mn-ea"/>
              </a:rPr>
              <a:t>chinese</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num_labels</a:t>
            </a:r>
            <a:r>
              <a:rPr lang="en-US" altLang="zh-CN" sz="1600" dirty="0">
                <a:ea typeface="宋体" panose="02010600030101010101" pitchFamily="2" charset="-122"/>
                <a:sym typeface="+mn-ea"/>
              </a:rPr>
              <a:t> = 2)</a:t>
            </a:r>
          </a:p>
          <a:p>
            <a:pPr marL="0" indent="0">
              <a:lnSpc>
                <a:spcPct val="150000"/>
              </a:lnSpc>
              <a:buNone/>
            </a:pP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）定义优化器 </a:t>
            </a:r>
            <a:r>
              <a:rPr lang="en-US" altLang="zh-CN" sz="1600" dirty="0" err="1">
                <a:ea typeface="宋体" panose="02010600030101010101" pitchFamily="2" charset="-122"/>
                <a:sym typeface="+mn-ea"/>
              </a:rPr>
              <a:t>AdamW</a:t>
            </a:r>
            <a:endParaRPr lang="en-US" altLang="zh-CN" sz="1600" dirty="0">
              <a:ea typeface="宋体" panose="02010600030101010101" pitchFamily="2" charset="-122"/>
              <a:sym typeface="+mn-ea"/>
            </a:endParaRPr>
          </a:p>
          <a:p>
            <a:pPr marL="0" indent="0">
              <a:lnSpc>
                <a:spcPct val="150000"/>
              </a:lnSpc>
              <a:buNone/>
            </a:pPr>
            <a:r>
              <a:rPr lang="en-US" altLang="zh-CN" sz="1400" dirty="0" err="1">
                <a:ea typeface="宋体" panose="02010600030101010101" pitchFamily="2" charset="-122"/>
                <a:sym typeface="+mn-ea"/>
              </a:rPr>
              <a:t>no_decay</a:t>
            </a:r>
            <a:r>
              <a:rPr lang="en-US" altLang="zh-CN" sz="1400" dirty="0">
                <a:ea typeface="宋体" panose="02010600030101010101" pitchFamily="2" charset="-122"/>
                <a:sym typeface="+mn-ea"/>
              </a:rPr>
              <a:t> = ['bias', '</a:t>
            </a:r>
            <a:r>
              <a:rPr lang="en-US" altLang="zh-CN" sz="1400" dirty="0" err="1">
                <a:ea typeface="宋体" panose="02010600030101010101" pitchFamily="2" charset="-122"/>
                <a:sym typeface="+mn-ea"/>
              </a:rPr>
              <a:t>LayerNorm.weight</a:t>
            </a:r>
            <a:r>
              <a:rPr lang="en-US" altLang="zh-CN" sz="1400" dirty="0">
                <a:ea typeface="宋体" panose="02010600030101010101" pitchFamily="2" charset="-122"/>
                <a:sym typeface="+mn-ea"/>
              </a:rPr>
              <a:t>']</a:t>
            </a:r>
          </a:p>
          <a:p>
            <a:pPr marL="0" indent="0">
              <a:lnSpc>
                <a:spcPct val="150000"/>
              </a:lnSpc>
              <a:buNone/>
            </a:pPr>
            <a:r>
              <a:rPr lang="en-US" altLang="zh-CN" sz="1400" dirty="0" err="1">
                <a:ea typeface="宋体" panose="02010600030101010101" pitchFamily="2" charset="-122"/>
                <a:sym typeface="+mn-ea"/>
              </a:rPr>
              <a:t>optimizer_grouped_parameters</a:t>
            </a:r>
            <a:r>
              <a:rPr lang="en-US" altLang="zh-CN" sz="1400" dirty="0">
                <a:ea typeface="宋体" panose="02010600030101010101" pitchFamily="2" charset="-122"/>
                <a:sym typeface="+mn-ea"/>
              </a:rPr>
              <a:t> = [</a:t>
            </a:r>
          </a:p>
          <a:p>
            <a:pPr marL="0" indent="0">
              <a:lnSpc>
                <a:spcPct val="150000"/>
              </a:lnSpc>
              <a:buNone/>
            </a:pPr>
            <a:r>
              <a:rPr lang="en-US" altLang="zh-CN" sz="1400" dirty="0">
                <a:ea typeface="宋体" panose="02010600030101010101" pitchFamily="2" charset="-122"/>
                <a:sym typeface="+mn-ea"/>
              </a:rPr>
              <a:t>        {'params': [p for n, p in </a:t>
            </a:r>
            <a:r>
              <a:rPr lang="en-US" altLang="zh-CN" sz="1400" dirty="0" err="1">
                <a:ea typeface="宋体" panose="02010600030101010101" pitchFamily="2" charset="-122"/>
                <a:sym typeface="+mn-ea"/>
              </a:rPr>
              <a:t>model.named_parameters</a:t>
            </a:r>
            <a:r>
              <a:rPr lang="en-US" altLang="zh-CN" sz="1400" dirty="0">
                <a:ea typeface="宋体" panose="02010600030101010101" pitchFamily="2" charset="-122"/>
                <a:sym typeface="+mn-ea"/>
              </a:rPr>
              <a:t>() if not any(</a:t>
            </a:r>
            <a:r>
              <a:rPr lang="en-US" altLang="zh-CN" sz="1400" dirty="0" err="1">
                <a:ea typeface="宋体" panose="02010600030101010101" pitchFamily="2" charset="-122"/>
                <a:sym typeface="+mn-ea"/>
              </a:rPr>
              <a:t>nd</a:t>
            </a:r>
            <a:r>
              <a:rPr lang="en-US" altLang="zh-CN" sz="1400" dirty="0">
                <a:ea typeface="宋体" panose="02010600030101010101" pitchFamily="2" charset="-122"/>
                <a:sym typeface="+mn-ea"/>
              </a:rPr>
              <a:t> in n for </a:t>
            </a:r>
            <a:r>
              <a:rPr lang="en-US" altLang="zh-CN" sz="1400" dirty="0" err="1">
                <a:ea typeface="宋体" panose="02010600030101010101" pitchFamily="2" charset="-122"/>
                <a:sym typeface="+mn-ea"/>
              </a:rPr>
              <a:t>nd</a:t>
            </a:r>
            <a:r>
              <a:rPr lang="en-US" altLang="zh-CN" sz="1400" dirty="0">
                <a:ea typeface="宋体" panose="02010600030101010101" pitchFamily="2" charset="-122"/>
                <a:sym typeface="+mn-ea"/>
              </a:rPr>
              <a:t> in </a:t>
            </a:r>
            <a:r>
              <a:rPr lang="en-US" altLang="zh-CN" sz="1400" dirty="0" err="1">
                <a:ea typeface="宋体" panose="02010600030101010101" pitchFamily="2" charset="-122"/>
                <a:sym typeface="+mn-ea"/>
              </a:rPr>
              <a:t>no_decay</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weight_decay</a:t>
            </a:r>
            <a:r>
              <a:rPr lang="en-US" altLang="zh-CN" sz="1400" dirty="0">
                <a:ea typeface="宋体" panose="02010600030101010101" pitchFamily="2" charset="-122"/>
                <a:sym typeface="+mn-ea"/>
              </a:rPr>
              <a:t>': WEIGHT_DECAY},</a:t>
            </a:r>
          </a:p>
          <a:p>
            <a:pPr marL="0" indent="0">
              <a:lnSpc>
                <a:spcPct val="150000"/>
              </a:lnSpc>
              <a:buNone/>
            </a:pPr>
            <a:r>
              <a:rPr lang="en-US" altLang="zh-CN" sz="1400" dirty="0">
                <a:ea typeface="宋体" panose="02010600030101010101" pitchFamily="2" charset="-122"/>
                <a:sym typeface="+mn-ea"/>
              </a:rPr>
              <a:t>        {'params': [p for n, p in </a:t>
            </a:r>
            <a:r>
              <a:rPr lang="en-US" altLang="zh-CN" sz="1400" dirty="0" err="1">
                <a:ea typeface="宋体" panose="02010600030101010101" pitchFamily="2" charset="-122"/>
                <a:sym typeface="+mn-ea"/>
              </a:rPr>
              <a:t>model.named_parameters</a:t>
            </a:r>
            <a:r>
              <a:rPr lang="en-US" altLang="zh-CN" sz="1400" dirty="0">
                <a:ea typeface="宋体" panose="02010600030101010101" pitchFamily="2" charset="-122"/>
                <a:sym typeface="+mn-ea"/>
              </a:rPr>
              <a:t>() if any(</a:t>
            </a:r>
            <a:r>
              <a:rPr lang="en-US" altLang="zh-CN" sz="1400" dirty="0" err="1">
                <a:ea typeface="宋体" panose="02010600030101010101" pitchFamily="2" charset="-122"/>
                <a:sym typeface="+mn-ea"/>
              </a:rPr>
              <a:t>nd</a:t>
            </a:r>
            <a:r>
              <a:rPr lang="en-US" altLang="zh-CN" sz="1400" dirty="0">
                <a:ea typeface="宋体" panose="02010600030101010101" pitchFamily="2" charset="-122"/>
                <a:sym typeface="+mn-ea"/>
              </a:rPr>
              <a:t> in n for </a:t>
            </a:r>
            <a:r>
              <a:rPr lang="en-US" altLang="zh-CN" sz="1400" dirty="0" err="1">
                <a:ea typeface="宋体" panose="02010600030101010101" pitchFamily="2" charset="-122"/>
                <a:sym typeface="+mn-ea"/>
              </a:rPr>
              <a:t>nd</a:t>
            </a:r>
            <a:r>
              <a:rPr lang="en-US" altLang="zh-CN" sz="1400" dirty="0">
                <a:ea typeface="宋体" panose="02010600030101010101" pitchFamily="2" charset="-122"/>
                <a:sym typeface="+mn-ea"/>
              </a:rPr>
              <a:t> in </a:t>
            </a:r>
            <a:r>
              <a:rPr lang="en-US" altLang="zh-CN" sz="1400" dirty="0" err="1">
                <a:ea typeface="宋体" panose="02010600030101010101" pitchFamily="2" charset="-122"/>
                <a:sym typeface="+mn-ea"/>
              </a:rPr>
              <a:t>no_decay</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weight_decay</a:t>
            </a:r>
            <a:r>
              <a:rPr lang="en-US" altLang="zh-CN" sz="1400" dirty="0">
                <a:ea typeface="宋体" panose="02010600030101010101" pitchFamily="2" charset="-122"/>
                <a:sym typeface="+mn-ea"/>
              </a:rPr>
              <a:t>': 0.0}]</a:t>
            </a:r>
          </a:p>
          <a:p>
            <a:pPr marL="0" indent="0">
              <a:lnSpc>
                <a:spcPct val="150000"/>
              </a:lnSpc>
              <a:buNone/>
            </a:pPr>
            <a:r>
              <a:rPr lang="en-US" altLang="zh-CN" sz="1400" dirty="0">
                <a:ea typeface="宋体" panose="02010600030101010101" pitchFamily="2" charset="-122"/>
                <a:sym typeface="+mn-ea"/>
              </a:rPr>
              <a:t>optimizer = </a:t>
            </a:r>
            <a:r>
              <a:rPr lang="en-US" altLang="zh-CN" sz="1400" dirty="0" err="1">
                <a:ea typeface="宋体" panose="02010600030101010101" pitchFamily="2" charset="-122"/>
                <a:sym typeface="+mn-ea"/>
              </a:rPr>
              <a:t>AdamW</a:t>
            </a:r>
            <a:r>
              <a:rPr lang="en-US" altLang="zh-CN" sz="1400" dirty="0">
                <a:ea typeface="宋体" panose="02010600030101010101" pitchFamily="2" charset="-122"/>
                <a:sym typeface="+mn-ea"/>
              </a:rPr>
              <a:t>(</a:t>
            </a:r>
            <a:r>
              <a:rPr lang="en-US" altLang="zh-CN" sz="1400" dirty="0" err="1">
                <a:ea typeface="宋体" panose="02010600030101010101" pitchFamily="2" charset="-122"/>
                <a:sym typeface="+mn-ea"/>
              </a:rPr>
              <a:t>optimizer_grouped_parameters</a:t>
            </a:r>
            <a:r>
              <a:rPr lang="en-US" altLang="zh-CN" sz="1400" dirty="0">
                <a:ea typeface="宋体" panose="02010600030101010101" pitchFamily="2" charset="-122"/>
                <a:sym typeface="+mn-ea"/>
              </a:rPr>
              <a:t>, </a:t>
            </a:r>
            <a:r>
              <a:rPr lang="en-US" altLang="zh-CN" sz="1400" dirty="0" err="1">
                <a:ea typeface="宋体" panose="02010600030101010101" pitchFamily="2" charset="-122"/>
                <a:sym typeface="+mn-ea"/>
              </a:rPr>
              <a:t>lr</a:t>
            </a:r>
            <a:r>
              <a:rPr lang="en-US" altLang="zh-CN" sz="1400" dirty="0">
                <a:ea typeface="宋体" panose="02010600030101010101" pitchFamily="2" charset="-122"/>
                <a:sym typeface="+mn-ea"/>
              </a:rPr>
              <a:t> = LEARNING_RATE, eps = EPSILON)</a:t>
            </a:r>
          </a:p>
          <a:p>
            <a:pPr marL="0" indent="0">
              <a:lnSpc>
                <a:spcPct val="150000"/>
              </a:lnSpc>
              <a:buNone/>
            </a:pPr>
            <a:r>
              <a:rPr lang="en-US" altLang="zh-CN" sz="1600" dirty="0">
                <a:ea typeface="宋体" panose="02010600030101010101" pitchFamily="2" charset="-122"/>
                <a:sym typeface="+mn-ea"/>
              </a:rPr>
              <a:t>5</a:t>
            </a:r>
            <a:r>
              <a:rPr lang="zh-CN" altLang="en-US" sz="1600" dirty="0">
                <a:ea typeface="宋体" panose="02010600030101010101" pitchFamily="2" charset="-122"/>
                <a:sym typeface="+mn-ea"/>
              </a:rPr>
              <a:t>）模型训练</a:t>
            </a:r>
            <a:endParaRPr lang="en-US" altLang="zh-CN"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8847495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酒店评论正负情感分类</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300365"/>
            <a:ext cx="5918372"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Step4</a:t>
            </a:r>
            <a:r>
              <a:rPr lang="zh-CN" altLang="en-US" sz="1600" dirty="0">
                <a:ea typeface="宋体" panose="02010600030101010101" pitchFamily="2" charset="-122"/>
                <a:sym typeface="+mn-ea"/>
              </a:rPr>
              <a:t>，模型评估</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使用</a:t>
            </a:r>
            <a:r>
              <a:rPr lang="en-US" altLang="zh-CN" sz="1600" dirty="0">
                <a:ea typeface="宋体" panose="02010600030101010101" pitchFamily="2" charset="-122"/>
                <a:sym typeface="+mn-ea"/>
              </a:rPr>
              <a:t>20%</a:t>
            </a:r>
            <a:r>
              <a:rPr lang="zh-CN" altLang="en-US" sz="1600" dirty="0">
                <a:ea typeface="宋体" panose="02010600030101010101" pitchFamily="2" charset="-122"/>
                <a:sym typeface="+mn-ea"/>
              </a:rPr>
              <a:t>测试集进行</a:t>
            </a:r>
            <a:r>
              <a:rPr lang="en-US" altLang="zh-CN" sz="1600" dirty="0">
                <a:ea typeface="宋体" panose="02010600030101010101" pitchFamily="2" charset="-122"/>
                <a:sym typeface="+mn-ea"/>
              </a:rPr>
              <a:t>accuracy</a:t>
            </a:r>
            <a:r>
              <a:rPr lang="zh-CN" altLang="en-US" sz="1600" dirty="0">
                <a:ea typeface="宋体" panose="02010600030101010101" pitchFamily="2" charset="-122"/>
                <a:sym typeface="+mn-ea"/>
              </a:rPr>
              <a:t>评估</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Step5</a:t>
            </a:r>
            <a:r>
              <a:rPr lang="zh-CN" altLang="en-US" sz="1600" dirty="0">
                <a:ea typeface="宋体" panose="02010600030101010101" pitchFamily="2" charset="-122"/>
                <a:sym typeface="+mn-ea"/>
              </a:rPr>
              <a:t>，模型预测</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句子</a:t>
            </a: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：酒店位置难找，环境不太好，隔音差，下次不会再来的。</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句子</a:t>
            </a: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：酒店还可以，接待人员很热情，卫生合格，空间也比较大，不足的地方就是没有窗户</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句子</a:t>
            </a: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：服务各方面没有不周到的地方</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各方面没有没想到的细节</a:t>
            </a:r>
            <a:endParaRPr lang="en-US" altLang="zh-CN"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180128603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酒店评论正负情感分类</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300365"/>
            <a:ext cx="5918372"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err="1">
                <a:ea typeface="宋体" panose="02010600030101010101" pitchFamily="2" charset="-122"/>
                <a:sym typeface="+mn-ea"/>
              </a:rPr>
              <a:t>nvidia-smi</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查看</a:t>
            </a:r>
            <a:r>
              <a:rPr lang="en-US" altLang="zh-CN" sz="1600" dirty="0">
                <a:ea typeface="宋体" panose="02010600030101010101" pitchFamily="2" charset="-122"/>
                <a:sym typeface="+mn-ea"/>
              </a:rPr>
              <a:t>GPU</a:t>
            </a:r>
            <a:r>
              <a:rPr lang="zh-CN" altLang="en-US" sz="1600" dirty="0">
                <a:ea typeface="宋体" panose="02010600030101010101" pitchFamily="2" charset="-122"/>
                <a:sym typeface="+mn-ea"/>
              </a:rPr>
              <a:t>使用情况</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pic>
        <p:nvPicPr>
          <p:cNvPr id="3" name="图片 2">
            <a:extLst>
              <a:ext uri="{FF2B5EF4-FFF2-40B4-BE49-F238E27FC236}">
                <a16:creationId xmlns:a16="http://schemas.microsoft.com/office/drawing/2014/main" id="{35C6D2DD-9F79-4A3B-8928-399DC673A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50" y="2008334"/>
            <a:ext cx="6243683" cy="3329012"/>
          </a:xfrm>
          <a:prstGeom prst="rect">
            <a:avLst/>
          </a:prstGeom>
        </p:spPr>
      </p:pic>
    </p:spTree>
    <p:custDataLst>
      <p:tags r:id="rId1"/>
    </p:custDataLst>
    <p:extLst>
      <p:ext uri="{BB962C8B-B14F-4D97-AF65-F5344CB8AC3E}">
        <p14:creationId xmlns:p14="http://schemas.microsoft.com/office/powerpoint/2010/main" val="231526740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酒店评论正负情感分类</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300365"/>
            <a:ext cx="5918372"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err="1">
                <a:ea typeface="宋体" panose="02010600030101010101" pitchFamily="2" charset="-122"/>
                <a:sym typeface="+mn-ea"/>
              </a:rPr>
              <a:t>AdamW</a:t>
            </a:r>
            <a:r>
              <a:rPr lang="en-US" altLang="zh-CN" sz="1600" dirty="0">
                <a:ea typeface="宋体" panose="02010600030101010101" pitchFamily="2" charset="-122"/>
                <a:sym typeface="+mn-ea"/>
              </a:rPr>
              <a:t> VS Adam</a:t>
            </a:r>
          </a:p>
          <a:p>
            <a:pPr>
              <a:lnSpc>
                <a:spcPct val="150000"/>
              </a:lnSpc>
            </a:pPr>
            <a:r>
              <a:rPr lang="en-US" altLang="zh-CN" sz="1600" dirty="0">
                <a:ea typeface="宋体" panose="02010600030101010101" pitchFamily="2" charset="-122"/>
                <a:sym typeface="+mn-ea"/>
              </a:rPr>
              <a:t>2014</a:t>
            </a:r>
            <a:r>
              <a:rPr lang="zh-CN" altLang="en-US" sz="1600" dirty="0">
                <a:ea typeface="宋体" panose="02010600030101010101" pitchFamily="2" charset="-122"/>
                <a:sym typeface="+mn-ea"/>
              </a:rPr>
              <a:t>年提出的</a:t>
            </a:r>
            <a:r>
              <a:rPr lang="en-US" altLang="zh-CN" sz="1600" dirty="0">
                <a:ea typeface="宋体" panose="02010600030101010101" pitchFamily="2" charset="-122"/>
                <a:sym typeface="+mn-ea"/>
              </a:rPr>
              <a:t>Adam</a:t>
            </a:r>
            <a:r>
              <a:rPr lang="zh-CN" altLang="en-US" sz="1600" dirty="0">
                <a:ea typeface="宋体" panose="02010600030101010101" pitchFamily="2" charset="-122"/>
                <a:sym typeface="+mn-ea"/>
              </a:rPr>
              <a:t>优化器，相比于其他优化器训练速度提高</a:t>
            </a:r>
            <a:r>
              <a:rPr lang="en-US" altLang="zh-CN" sz="1600" dirty="0">
                <a:ea typeface="宋体" panose="02010600030101010101" pitchFamily="2" charset="-122"/>
                <a:sym typeface="+mn-ea"/>
              </a:rPr>
              <a:t>200%</a:t>
            </a:r>
          </a:p>
          <a:p>
            <a:pPr>
              <a:lnSpc>
                <a:spcPct val="150000"/>
              </a:lnSpc>
            </a:pPr>
            <a:r>
              <a:rPr lang="en-US" altLang="zh-CN" sz="1600" dirty="0">
                <a:ea typeface="宋体" panose="02010600030101010101" pitchFamily="2" charset="-122"/>
                <a:sym typeface="+mn-ea"/>
              </a:rPr>
              <a:t>2017</a:t>
            </a:r>
            <a:r>
              <a:rPr lang="zh-CN" altLang="en-US" sz="1600" dirty="0">
                <a:ea typeface="宋体" panose="02010600030101010101" pitchFamily="2" charset="-122"/>
                <a:sym typeface="+mn-ea"/>
              </a:rPr>
              <a:t>年底提出</a:t>
            </a:r>
            <a:r>
              <a:rPr lang="en-US" altLang="zh-CN" sz="1600" dirty="0" err="1">
                <a:ea typeface="宋体" panose="02010600030101010101" pitchFamily="2" charset="-122"/>
                <a:sym typeface="+mn-ea"/>
              </a:rPr>
              <a:t>AdamW</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在训练</a:t>
            </a:r>
            <a:r>
              <a:rPr lang="en-US" altLang="zh-CN" sz="1600" dirty="0">
                <a:ea typeface="宋体" panose="02010600030101010101" pitchFamily="2" charset="-122"/>
                <a:sym typeface="+mn-ea"/>
              </a:rPr>
              <a:t>CIFAR10</a:t>
            </a:r>
            <a:r>
              <a:rPr lang="zh-CN" altLang="en-US" sz="1600" dirty="0">
                <a:ea typeface="宋体" panose="02010600030101010101" pitchFamily="2" charset="-122"/>
                <a:sym typeface="+mn-ea"/>
              </a:rPr>
              <a:t>时，使用</a:t>
            </a:r>
            <a:r>
              <a:rPr lang="en-US" altLang="zh-CN" sz="1600" dirty="0">
                <a:ea typeface="宋体" panose="02010600030101010101" pitchFamily="2" charset="-122"/>
                <a:sym typeface="+mn-ea"/>
              </a:rPr>
              <a:t>30</a:t>
            </a:r>
            <a:r>
              <a:rPr lang="zh-CN" altLang="en-US" sz="1600" dirty="0">
                <a:ea typeface="宋体" panose="02010600030101010101" pitchFamily="2" charset="-122"/>
                <a:sym typeface="+mn-ea"/>
              </a:rPr>
              <a:t>个</a:t>
            </a:r>
            <a:r>
              <a:rPr lang="en-US" altLang="zh-CN" sz="1600" dirty="0">
                <a:ea typeface="宋体" panose="02010600030101010101" pitchFamily="2" charset="-122"/>
                <a:sym typeface="+mn-ea"/>
              </a:rPr>
              <a:t>epoch</a:t>
            </a:r>
            <a:r>
              <a:rPr lang="zh-CN" altLang="en-US" sz="1600" dirty="0">
                <a:ea typeface="宋体" panose="02010600030101010101" pitchFamily="2" charset="-122"/>
                <a:sym typeface="+mn-ea"/>
              </a:rPr>
              <a:t>达到</a:t>
            </a:r>
            <a:r>
              <a:rPr lang="en-US" altLang="zh-CN" sz="1600" dirty="0">
                <a:ea typeface="宋体" panose="02010600030101010101" pitchFamily="2" charset="-122"/>
                <a:sym typeface="+mn-ea"/>
              </a:rPr>
              <a:t>94%</a:t>
            </a:r>
            <a:r>
              <a:rPr lang="zh-CN" altLang="en-US" sz="1600" dirty="0">
                <a:ea typeface="宋体" panose="02010600030101010101" pitchFamily="2" charset="-122"/>
                <a:sym typeface="+mn-ea"/>
              </a:rPr>
              <a:t>准确率，之前需要</a:t>
            </a:r>
            <a:r>
              <a:rPr lang="en-US" altLang="zh-CN" sz="1600" dirty="0">
                <a:ea typeface="宋体" panose="02010600030101010101" pitchFamily="2" charset="-122"/>
                <a:sym typeface="+mn-ea"/>
              </a:rPr>
              <a:t>100</a:t>
            </a:r>
            <a:r>
              <a:rPr lang="zh-CN" altLang="en-US" sz="1600" dirty="0">
                <a:ea typeface="宋体" panose="02010600030101010101" pitchFamily="2" charset="-122"/>
                <a:sym typeface="+mn-ea"/>
              </a:rPr>
              <a:t>个</a:t>
            </a:r>
            <a:r>
              <a:rPr lang="en-US" altLang="zh-CN" sz="1600" dirty="0">
                <a:ea typeface="宋体" panose="02010600030101010101" pitchFamily="2" charset="-122"/>
                <a:sym typeface="+mn-ea"/>
              </a:rPr>
              <a:t>epoch =&gt; </a:t>
            </a:r>
            <a:r>
              <a:rPr lang="zh-CN" altLang="en-US" sz="1600" dirty="0">
                <a:ea typeface="宋体" panose="02010600030101010101" pitchFamily="2" charset="-122"/>
                <a:sym typeface="+mn-ea"/>
              </a:rPr>
              <a:t>超收敛（减少</a:t>
            </a:r>
            <a:r>
              <a:rPr lang="en-US" altLang="zh-CN" sz="1600" dirty="0">
                <a:ea typeface="宋体" panose="02010600030101010101" pitchFamily="2" charset="-122"/>
                <a:sym typeface="+mn-ea"/>
              </a:rPr>
              <a:t>50%</a:t>
            </a:r>
            <a:r>
              <a:rPr lang="zh-CN" altLang="en-US" sz="1600" dirty="0">
                <a:ea typeface="宋体" panose="02010600030101010101" pitchFamily="2" charset="-122"/>
                <a:sym typeface="+mn-ea"/>
              </a:rPr>
              <a:t>的</a:t>
            </a:r>
            <a:r>
              <a:rPr lang="en-US" altLang="zh-CN" sz="1600" dirty="0">
                <a:ea typeface="宋体" panose="02010600030101010101" pitchFamily="2" charset="-122"/>
                <a:sym typeface="+mn-ea"/>
              </a:rPr>
              <a:t>epoch</a:t>
            </a:r>
            <a:r>
              <a:rPr lang="zh-CN" altLang="en-US"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针对</a:t>
            </a:r>
            <a:r>
              <a:rPr lang="en-US" altLang="zh-CN" sz="1600" dirty="0">
                <a:ea typeface="宋体" panose="02010600030101010101" pitchFamily="2" charset="-122"/>
                <a:sym typeface="+mn-ea"/>
              </a:rPr>
              <a:t>Stanford Car Dataset</a:t>
            </a:r>
            <a:r>
              <a:rPr lang="zh-CN" altLang="en-US" sz="1600" dirty="0">
                <a:ea typeface="宋体" panose="02010600030101010101" pitchFamily="2" charset="-122"/>
                <a:sym typeface="+mn-ea"/>
              </a:rPr>
              <a:t>，进行</a:t>
            </a:r>
            <a:r>
              <a:rPr lang="en-US" altLang="zh-CN" sz="1600" dirty="0">
                <a:ea typeface="宋体" panose="02010600030101010101" pitchFamily="2" charset="-122"/>
                <a:sym typeface="+mn-ea"/>
              </a:rPr>
              <a:t>ResNet50</a:t>
            </a:r>
            <a:r>
              <a:rPr lang="zh-CN" altLang="en-US" sz="1600" dirty="0">
                <a:ea typeface="宋体" panose="02010600030101010101" pitchFamily="2" charset="-122"/>
                <a:sym typeface="+mn-ea"/>
              </a:rPr>
              <a:t>调参，使用</a:t>
            </a:r>
            <a:r>
              <a:rPr lang="en-US" altLang="zh-CN" sz="1600" dirty="0">
                <a:ea typeface="宋体" panose="02010600030101010101" pitchFamily="2" charset="-122"/>
                <a:sym typeface="+mn-ea"/>
              </a:rPr>
              <a:t>60</a:t>
            </a:r>
            <a:r>
              <a:rPr lang="zh-CN" altLang="en-US" sz="1600" dirty="0">
                <a:ea typeface="宋体" panose="02010600030101010101" pitchFamily="2" charset="-122"/>
                <a:sym typeface="+mn-ea"/>
              </a:rPr>
              <a:t>个</a:t>
            </a:r>
            <a:r>
              <a:rPr lang="en-US" altLang="zh-CN" sz="1600" dirty="0">
                <a:ea typeface="宋体" panose="02010600030101010101" pitchFamily="2" charset="-122"/>
                <a:sym typeface="+mn-ea"/>
              </a:rPr>
              <a:t>epoch</a:t>
            </a:r>
            <a:r>
              <a:rPr lang="zh-CN" altLang="en-US" sz="1600" dirty="0">
                <a:ea typeface="宋体" panose="02010600030101010101" pitchFamily="2" charset="-122"/>
                <a:sym typeface="+mn-ea"/>
              </a:rPr>
              <a:t>达到</a:t>
            </a:r>
            <a:r>
              <a:rPr lang="en-US" altLang="zh-CN" sz="1600" dirty="0">
                <a:ea typeface="宋体" panose="02010600030101010101" pitchFamily="2" charset="-122"/>
                <a:sym typeface="+mn-ea"/>
              </a:rPr>
              <a:t>90%</a:t>
            </a:r>
            <a:r>
              <a:rPr lang="zh-CN" altLang="en-US" sz="1600" dirty="0">
                <a:ea typeface="宋体" panose="02010600030101010101" pitchFamily="2" charset="-122"/>
                <a:sym typeface="+mn-ea"/>
              </a:rPr>
              <a:t>准确率，之前需要</a:t>
            </a:r>
            <a:r>
              <a:rPr lang="en-US" altLang="zh-CN" sz="1600" dirty="0">
                <a:ea typeface="宋体" panose="02010600030101010101" pitchFamily="2" charset="-122"/>
                <a:sym typeface="+mn-ea"/>
              </a:rPr>
              <a:t>600</a:t>
            </a:r>
            <a:r>
              <a:rPr lang="zh-CN" altLang="en-US" sz="1600" dirty="0">
                <a:ea typeface="宋体" panose="02010600030101010101" pitchFamily="2" charset="-122"/>
                <a:sym typeface="+mn-ea"/>
              </a:rPr>
              <a:t>个</a:t>
            </a:r>
            <a:r>
              <a:rPr lang="en-US" altLang="zh-CN" sz="1600" dirty="0">
                <a:ea typeface="宋体" panose="02010600030101010101" pitchFamily="2" charset="-122"/>
                <a:sym typeface="+mn-ea"/>
              </a:rPr>
              <a:t>epoch</a:t>
            </a:r>
            <a:endParaRPr lang="zh-CN" altLang="en-US" sz="1600" dirty="0">
              <a:ea typeface="宋体" panose="02010600030101010101" pitchFamily="2" charset="-122"/>
              <a:sym typeface="+mn-ea"/>
            </a:endParaRPr>
          </a:p>
        </p:txBody>
      </p:sp>
      <p:pic>
        <p:nvPicPr>
          <p:cNvPr id="1026" name="Picture 2">
            <a:extLst>
              <a:ext uri="{FF2B5EF4-FFF2-40B4-BE49-F238E27FC236}">
                <a16:creationId xmlns:a16="http://schemas.microsoft.com/office/drawing/2014/main" id="{F115FB67-1B8A-4FF0-9D20-77D89552C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7178" y="1501833"/>
            <a:ext cx="4612770" cy="452948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04386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酒店评论正负情感分类</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300365"/>
            <a:ext cx="5918372"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Thinking</a:t>
            </a:r>
            <a:r>
              <a:rPr lang="zh-CN" altLang="en-US" sz="1600" dirty="0">
                <a:solidFill>
                  <a:srgbClr val="FF0000"/>
                </a:solidFill>
                <a:ea typeface="宋体" panose="02010600030101010101" pitchFamily="2" charset="-122"/>
                <a:sym typeface="+mn-ea"/>
              </a:rPr>
              <a:t>：哪个模型效果好？（绿色 </a:t>
            </a:r>
            <a:r>
              <a:rPr lang="en-US" altLang="zh-CN" sz="1600" dirty="0">
                <a:solidFill>
                  <a:srgbClr val="FF0000"/>
                </a:solidFill>
                <a:ea typeface="宋体" panose="02010600030101010101" pitchFamily="2" charset="-122"/>
                <a:sym typeface="+mn-ea"/>
              </a:rPr>
              <a:t>or </a:t>
            </a:r>
            <a:r>
              <a:rPr lang="zh-CN" altLang="en-US" sz="1600" dirty="0">
                <a:solidFill>
                  <a:srgbClr val="FF0000"/>
                </a:solidFill>
                <a:ea typeface="宋体" panose="02010600030101010101" pitchFamily="2" charset="-122"/>
                <a:sym typeface="+mn-ea"/>
              </a:rPr>
              <a:t>黑色）</a:t>
            </a:r>
            <a:endParaRPr lang="en-US" altLang="zh-CN" sz="1600" dirty="0">
              <a:solidFill>
                <a:srgbClr val="FF0000"/>
              </a:solidFill>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绿色 </a:t>
            </a:r>
            <a:r>
              <a:rPr lang="en-US" altLang="zh-CN" sz="1600" dirty="0">
                <a:ea typeface="宋体" panose="02010600030101010101" pitchFamily="2" charset="-122"/>
                <a:sym typeface="+mn-ea"/>
              </a:rPr>
              <a:t>loss</a:t>
            </a:r>
            <a:r>
              <a:rPr lang="zh-CN" altLang="en-US" sz="1600" dirty="0">
                <a:ea typeface="宋体" panose="02010600030101010101" pitchFamily="2" charset="-122"/>
                <a:sym typeface="+mn-ea"/>
              </a:rPr>
              <a:t>小，但会过拟合，所以需要添加</a:t>
            </a:r>
            <a:r>
              <a:rPr lang="en-US" altLang="zh-CN" sz="1600" dirty="0">
                <a:ea typeface="宋体" panose="02010600030101010101" pitchFamily="2" charset="-122"/>
                <a:sym typeface="+mn-ea"/>
              </a:rPr>
              <a:t>L2</a:t>
            </a:r>
            <a:r>
              <a:rPr lang="zh-CN" altLang="en-US" sz="1600" dirty="0">
                <a:ea typeface="宋体" panose="02010600030101010101" pitchFamily="2" charset="-122"/>
                <a:sym typeface="+mn-ea"/>
              </a:rPr>
              <a:t>正则 </a:t>
            </a:r>
            <a:r>
              <a:rPr lang="en-US" altLang="zh-CN" sz="1600" dirty="0">
                <a:ea typeface="宋体" panose="02010600030101010101" pitchFamily="2" charset="-122"/>
                <a:sym typeface="+mn-ea"/>
              </a:rPr>
              <a:t>=&gt; </a:t>
            </a:r>
            <a:r>
              <a:rPr lang="zh-CN" altLang="en-US" sz="1600" dirty="0">
                <a:ea typeface="宋体" panose="02010600030101010101" pitchFamily="2" charset="-122"/>
                <a:sym typeface="+mn-ea"/>
              </a:rPr>
              <a:t>防止过拟合</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L2 regularization</a:t>
            </a:r>
            <a:r>
              <a:rPr lang="zh-CN" altLang="en-US" sz="1600" dirty="0">
                <a:ea typeface="宋体" panose="02010600030101010101" pitchFamily="2" charset="-122"/>
                <a:sym typeface="+mn-ea"/>
              </a:rPr>
              <a:t>（权重衰减）</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L2</a:t>
            </a:r>
            <a:r>
              <a:rPr lang="zh-CN" altLang="en-US" sz="1600" dirty="0">
                <a:ea typeface="宋体" panose="02010600030101010101" pitchFamily="2" charset="-122"/>
                <a:sym typeface="+mn-ea"/>
              </a:rPr>
              <a:t>正则化就是在代价函数后面再加上一个正则化项</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效果是减小</a:t>
            </a:r>
            <a:r>
              <a:rPr lang="en-US" altLang="zh-CN" sz="1600" dirty="0">
                <a:ea typeface="宋体" panose="02010600030101010101" pitchFamily="2" charset="-122"/>
                <a:sym typeface="+mn-ea"/>
              </a:rPr>
              <a:t>w</a:t>
            </a:r>
            <a:r>
              <a:rPr lang="zh-CN" altLang="en-US" sz="1600" dirty="0">
                <a:ea typeface="宋体" panose="02010600030101010101" pitchFamily="2" charset="-122"/>
                <a:sym typeface="+mn-ea"/>
              </a:rPr>
              <a:t>，也就是权重衰减 </a:t>
            </a:r>
            <a:r>
              <a:rPr lang="en-US" altLang="zh-CN" sz="1600" dirty="0">
                <a:ea typeface="宋体" panose="02010600030101010101" pitchFamily="2" charset="-122"/>
                <a:sym typeface="+mn-ea"/>
              </a:rPr>
              <a:t>weight decay</a:t>
            </a:r>
          </a:p>
          <a:p>
            <a:pPr marL="0" indent="0">
              <a:lnSpc>
                <a:spcPct val="150000"/>
              </a:lnSpc>
              <a:buNone/>
            </a:pPr>
            <a:r>
              <a:rPr lang="zh-CN" altLang="en-US" sz="1600" dirty="0">
                <a:ea typeface="宋体" panose="02010600030101010101" pitchFamily="2" charset="-122"/>
                <a:sym typeface="+mn-ea"/>
              </a:rPr>
              <a:t>在</a:t>
            </a:r>
            <a:r>
              <a:rPr lang="en-US" altLang="zh-CN" sz="1600" dirty="0">
                <a:ea typeface="宋体" panose="02010600030101010101" pitchFamily="2" charset="-122"/>
                <a:sym typeface="+mn-ea"/>
              </a:rPr>
              <a:t>Adam</a:t>
            </a:r>
            <a:r>
              <a:rPr lang="zh-CN" altLang="en-US" sz="1600" dirty="0">
                <a:ea typeface="宋体" panose="02010600030101010101" pitchFamily="2" charset="-122"/>
                <a:sym typeface="+mn-ea"/>
              </a:rPr>
              <a:t>中，并不是所有的权重参数都需要衰减，比如</a:t>
            </a:r>
            <a:r>
              <a:rPr lang="en-US" altLang="zh-CN" sz="1600" dirty="0">
                <a:ea typeface="宋体" panose="02010600030101010101" pitchFamily="2" charset="-122"/>
                <a:sym typeface="+mn-ea"/>
              </a:rPr>
              <a:t>bias</a:t>
            </a:r>
            <a:r>
              <a:rPr lang="zh-CN" altLang="en-US" sz="1600" dirty="0">
                <a:ea typeface="宋体" panose="02010600030101010101" pitchFamily="2" charset="-122"/>
                <a:sym typeface="+mn-ea"/>
              </a:rPr>
              <a:t>，和</a:t>
            </a:r>
            <a:r>
              <a:rPr lang="en-US" altLang="zh-CN" sz="1600" dirty="0" err="1">
                <a:ea typeface="宋体" panose="02010600030101010101" pitchFamily="2" charset="-122"/>
                <a:sym typeface="+mn-ea"/>
              </a:rPr>
              <a:t>LayerNorm.weight</a:t>
            </a:r>
            <a:r>
              <a:rPr lang="zh-CN" altLang="en-US" sz="1600" dirty="0">
                <a:ea typeface="宋体" panose="02010600030101010101" pitchFamily="2" charset="-122"/>
                <a:sym typeface="+mn-ea"/>
              </a:rPr>
              <a:t>就不需要衰减</a:t>
            </a:r>
            <a:endParaRPr lang="en-US" altLang="zh-CN" sz="1600" dirty="0">
              <a:ea typeface="宋体" panose="02010600030101010101" pitchFamily="2" charset="-122"/>
              <a:sym typeface="+mn-ea"/>
            </a:endParaRPr>
          </a:p>
          <a:p>
            <a:pPr marL="0" indent="0">
              <a:lnSpc>
                <a:spcPct val="150000"/>
              </a:lnSpc>
              <a:buNone/>
            </a:pPr>
            <a:r>
              <a:rPr lang="en-US" altLang="zh-CN" sz="1600" dirty="0" err="1">
                <a:ea typeface="宋体" panose="02010600030101010101" pitchFamily="2" charset="-122"/>
                <a:sym typeface="+mn-ea"/>
              </a:rPr>
              <a:t>no_decay</a:t>
            </a:r>
            <a:r>
              <a:rPr lang="en-US" altLang="zh-CN" sz="1600" dirty="0">
                <a:ea typeface="宋体" panose="02010600030101010101" pitchFamily="2" charset="-122"/>
                <a:sym typeface="+mn-ea"/>
              </a:rPr>
              <a:t> = ['bias', '</a:t>
            </a:r>
            <a:r>
              <a:rPr lang="en-US" altLang="zh-CN" sz="1600" dirty="0" err="1">
                <a:ea typeface="宋体" panose="02010600030101010101" pitchFamily="2" charset="-122"/>
                <a:sym typeface="+mn-ea"/>
              </a:rPr>
              <a:t>LayerNorm.weight</a:t>
            </a:r>
            <a:r>
              <a:rPr lang="en-US" altLang="zh-CN" sz="1600" dirty="0">
                <a:ea typeface="宋体" panose="02010600030101010101" pitchFamily="2" charset="-122"/>
                <a:sym typeface="+mn-ea"/>
              </a:rPr>
              <a:t>']</a:t>
            </a:r>
          </a:p>
        </p:txBody>
      </p:sp>
      <p:pic>
        <p:nvPicPr>
          <p:cNvPr id="3" name="图片 2">
            <a:extLst>
              <a:ext uri="{FF2B5EF4-FFF2-40B4-BE49-F238E27FC236}">
                <a16:creationId xmlns:a16="http://schemas.microsoft.com/office/drawing/2014/main" id="{50772171-3D14-4886-9C02-13C1677A97B6}"/>
              </a:ext>
            </a:extLst>
          </p:cNvPr>
          <p:cNvPicPr>
            <a:picLocks noChangeAspect="1"/>
          </p:cNvPicPr>
          <p:nvPr/>
        </p:nvPicPr>
        <p:blipFill>
          <a:blip r:embed="rId4"/>
          <a:stretch>
            <a:fillRect/>
          </a:stretch>
        </p:blipFill>
        <p:spPr>
          <a:xfrm>
            <a:off x="859273" y="3358352"/>
            <a:ext cx="2274190" cy="668651"/>
          </a:xfrm>
          <a:prstGeom prst="rect">
            <a:avLst/>
          </a:prstGeom>
        </p:spPr>
      </p:pic>
      <p:pic>
        <p:nvPicPr>
          <p:cNvPr id="4" name="图片 3">
            <a:extLst>
              <a:ext uri="{FF2B5EF4-FFF2-40B4-BE49-F238E27FC236}">
                <a16:creationId xmlns:a16="http://schemas.microsoft.com/office/drawing/2014/main" id="{D1549D4B-2F75-49C4-ABD3-8FBED5307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6008" y="1828281"/>
            <a:ext cx="3609975" cy="3600450"/>
          </a:xfrm>
          <a:prstGeom prst="rect">
            <a:avLst/>
          </a:prstGeom>
        </p:spPr>
      </p:pic>
    </p:spTree>
    <p:custDataLst>
      <p:tags r:id="rId1"/>
    </p:custDataLst>
    <p:extLst>
      <p:ext uri="{BB962C8B-B14F-4D97-AF65-F5344CB8AC3E}">
        <p14:creationId xmlns:p14="http://schemas.microsoft.com/office/powerpoint/2010/main" val="291462583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酒店评论正负情感分类</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300365"/>
            <a:ext cx="5918372"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600" dirty="0">
                <a:ea typeface="宋体" panose="02010600030101010101" pitchFamily="2" charset="-122"/>
                <a:sym typeface="+mn-ea"/>
              </a:rPr>
              <a:t>每一轮训练：</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）前向传播</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output = model(</a:t>
            </a:r>
            <a:r>
              <a:rPr lang="en-US" altLang="zh-CN" sz="1600" dirty="0" err="1">
                <a:ea typeface="宋体" panose="02010600030101010101" pitchFamily="2" charset="-122"/>
                <a:sym typeface="+mn-ea"/>
              </a:rPr>
              <a:t>b_input_ids</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token_type_ids</a:t>
            </a:r>
            <a:r>
              <a:rPr lang="en-US" altLang="zh-CN" sz="1600" dirty="0">
                <a:ea typeface="宋体" panose="02010600030101010101" pitchFamily="2" charset="-122"/>
                <a:sym typeface="+mn-ea"/>
              </a:rPr>
              <a:t>=None, </a:t>
            </a:r>
            <a:r>
              <a:rPr lang="en-US" altLang="zh-CN" sz="1600" dirty="0" err="1">
                <a:ea typeface="宋体" panose="02010600030101010101" pitchFamily="2" charset="-122"/>
                <a:sym typeface="+mn-ea"/>
              </a:rPr>
              <a:t>attention_mask</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b_input_mask</a:t>
            </a:r>
            <a:r>
              <a:rPr lang="en-US" altLang="zh-CN" sz="1600" dirty="0">
                <a:ea typeface="宋体" panose="02010600030101010101" pitchFamily="2" charset="-122"/>
                <a:sym typeface="+mn-ea"/>
              </a:rPr>
              <a:t>, labels=</a:t>
            </a:r>
            <a:r>
              <a:rPr lang="en-US" altLang="zh-CN" sz="1600" dirty="0" err="1">
                <a:ea typeface="宋体" panose="02010600030101010101" pitchFamily="2" charset="-122"/>
                <a:sym typeface="+mn-ea"/>
              </a:rPr>
              <a:t>b_labels</a:t>
            </a:r>
            <a:r>
              <a:rPr lang="en-US" altLang="zh-CN" sz="1600" dirty="0">
                <a:ea typeface="宋体" panose="02010600030101010101" pitchFamily="2" charset="-122"/>
                <a:sym typeface="+mn-ea"/>
              </a:rPr>
              <a:t>)</a:t>
            </a:r>
          </a:p>
          <a:p>
            <a:pPr marL="0" indent="0">
              <a:lnSpc>
                <a:spcPct val="150000"/>
              </a:lnSpc>
              <a:buNone/>
            </a:pP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）计算</a:t>
            </a:r>
            <a:r>
              <a:rPr lang="en-US" altLang="zh-CN" sz="1600" dirty="0">
                <a:ea typeface="宋体" panose="02010600030101010101" pitchFamily="2" charset="-122"/>
                <a:sym typeface="+mn-ea"/>
              </a:rPr>
              <a:t>loss</a:t>
            </a:r>
            <a:r>
              <a:rPr lang="zh-CN" altLang="en-US" sz="1600" dirty="0">
                <a:ea typeface="宋体" panose="02010600030101010101" pitchFamily="2" charset="-122"/>
                <a:sym typeface="+mn-ea"/>
              </a:rPr>
              <a:t>和预测结果</a:t>
            </a:r>
            <a:r>
              <a:rPr lang="en-US" altLang="zh-CN" sz="1600" dirty="0">
                <a:ea typeface="宋体" panose="02010600030101010101" pitchFamily="2" charset="-122"/>
                <a:sym typeface="+mn-ea"/>
              </a:rPr>
              <a:t>logits</a:t>
            </a:r>
          </a:p>
          <a:p>
            <a:pPr marL="0" indent="0">
              <a:lnSpc>
                <a:spcPct val="150000"/>
              </a:lnSpc>
              <a:buNone/>
            </a:pP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）记录每次的</a:t>
            </a:r>
            <a:r>
              <a:rPr lang="en-US" altLang="zh-CN" sz="1600" dirty="0">
                <a:ea typeface="宋体" panose="02010600030101010101" pitchFamily="2" charset="-122"/>
                <a:sym typeface="+mn-ea"/>
              </a:rPr>
              <a:t>loss</a:t>
            </a:r>
            <a:r>
              <a:rPr lang="zh-CN" altLang="en-US" sz="1600" dirty="0">
                <a:ea typeface="宋体" panose="02010600030101010101" pitchFamily="2" charset="-122"/>
                <a:sym typeface="+mn-ea"/>
              </a:rPr>
              <a:t>和</a:t>
            </a:r>
            <a:r>
              <a:rPr lang="en-US" altLang="zh-CN" sz="1600" dirty="0">
                <a:ea typeface="宋体" panose="02010600030101010101" pitchFamily="2" charset="-122"/>
                <a:sym typeface="+mn-ea"/>
              </a:rPr>
              <a:t>acc</a:t>
            </a:r>
          </a:p>
          <a:p>
            <a:pPr marL="0" indent="0">
              <a:lnSpc>
                <a:spcPct val="150000"/>
              </a:lnSpc>
              <a:buNone/>
            </a:pP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）清空上一轮梯度</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5</a:t>
            </a:r>
            <a:r>
              <a:rPr lang="zh-CN" altLang="en-US" sz="1600" dirty="0">
                <a:ea typeface="宋体" panose="02010600030101010101" pitchFamily="2" charset="-122"/>
                <a:sym typeface="+mn-ea"/>
              </a:rPr>
              <a:t>）反向传播</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6</a:t>
            </a:r>
            <a:r>
              <a:rPr lang="zh-CN" altLang="en-US" sz="1600" dirty="0">
                <a:ea typeface="宋体" panose="02010600030101010101" pitchFamily="2" charset="-122"/>
                <a:sym typeface="+mn-ea"/>
              </a:rPr>
              <a:t>）大于</a:t>
            </a: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的梯度将其设为</a:t>
            </a:r>
            <a:r>
              <a:rPr lang="en-US" altLang="zh-CN" sz="1600" dirty="0">
                <a:ea typeface="宋体" panose="02010600030101010101" pitchFamily="2" charset="-122"/>
                <a:sym typeface="+mn-ea"/>
              </a:rPr>
              <a:t>1.0, </a:t>
            </a:r>
            <a:r>
              <a:rPr lang="zh-CN" altLang="en-US" sz="1600" dirty="0">
                <a:ea typeface="宋体" panose="02010600030101010101" pitchFamily="2" charset="-122"/>
                <a:sym typeface="+mn-ea"/>
              </a:rPr>
              <a:t>以防梯度爆炸</a:t>
            </a:r>
            <a:endParaRPr lang="en-US" altLang="zh-CN" sz="1600" dirty="0">
              <a:ea typeface="宋体" panose="02010600030101010101" pitchFamily="2" charset="-122"/>
              <a:sym typeface="+mn-ea"/>
            </a:endParaRPr>
          </a:p>
          <a:p>
            <a:pPr marL="0" indent="0">
              <a:lnSpc>
                <a:spcPct val="150000"/>
              </a:lnSpc>
              <a:buNone/>
            </a:pPr>
            <a:r>
              <a:rPr lang="en-US" altLang="zh-CN" sz="1600" dirty="0" err="1">
                <a:ea typeface="宋体" panose="02010600030101010101" pitchFamily="2" charset="-122"/>
                <a:sym typeface="+mn-ea"/>
              </a:rPr>
              <a:t>clip_grad_norm</a:t>
            </a:r>
            <a:r>
              <a:rPr lang="en-US" altLang="zh-CN" sz="1600" dirty="0">
                <a:ea typeface="宋体" panose="02010600030101010101" pitchFamily="2" charset="-122"/>
                <a:sym typeface="+mn-ea"/>
              </a:rPr>
              <a:t>_(</a:t>
            </a:r>
            <a:r>
              <a:rPr lang="en-US" altLang="zh-CN" sz="1600" dirty="0" err="1">
                <a:ea typeface="宋体" panose="02010600030101010101" pitchFamily="2" charset="-122"/>
                <a:sym typeface="+mn-ea"/>
              </a:rPr>
              <a:t>model.parameters</a:t>
            </a:r>
            <a:r>
              <a:rPr lang="en-US" altLang="zh-CN" sz="1600" dirty="0">
                <a:ea typeface="宋体" panose="02010600030101010101" pitchFamily="2" charset="-122"/>
                <a:sym typeface="+mn-ea"/>
              </a:rPr>
              <a:t>(), 1.0)</a:t>
            </a:r>
          </a:p>
          <a:p>
            <a:pPr marL="0" indent="0">
              <a:lnSpc>
                <a:spcPct val="150000"/>
              </a:lnSpc>
              <a:buNone/>
            </a:pPr>
            <a:r>
              <a:rPr lang="en-US" altLang="zh-CN" sz="1600" dirty="0">
                <a:ea typeface="宋体" panose="02010600030101010101" pitchFamily="2" charset="-122"/>
                <a:sym typeface="+mn-ea"/>
              </a:rPr>
              <a:t>7</a:t>
            </a:r>
            <a:r>
              <a:rPr lang="zh-CN" altLang="en-US" sz="1600" dirty="0">
                <a:ea typeface="宋体" panose="02010600030101010101" pitchFamily="2" charset="-122"/>
                <a:sym typeface="+mn-ea"/>
              </a:rPr>
              <a:t>）更新模型参数</a:t>
            </a:r>
            <a:endParaRPr lang="en-US" altLang="zh-CN" sz="1600" dirty="0">
              <a:ea typeface="宋体" panose="02010600030101010101" pitchFamily="2" charset="-122"/>
              <a:sym typeface="+mn-ea"/>
            </a:endParaRPr>
          </a:p>
        </p:txBody>
      </p:sp>
      <p:sp>
        <p:nvSpPr>
          <p:cNvPr id="6" name="Content Placeholder 2">
            <a:extLst>
              <a:ext uri="{FF2B5EF4-FFF2-40B4-BE49-F238E27FC236}">
                <a16:creationId xmlns:a16="http://schemas.microsoft.com/office/drawing/2014/main" id="{F77D5894-4480-4597-A72B-FD17816F57EE}"/>
              </a:ext>
            </a:extLst>
          </p:cNvPr>
          <p:cNvSpPr txBox="1">
            <a:spLocks noGrp="1"/>
          </p:cNvSpPr>
          <p:nvPr/>
        </p:nvSpPr>
        <p:spPr>
          <a:xfrm>
            <a:off x="6426028" y="1290090"/>
            <a:ext cx="5660677"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8</a:t>
            </a:r>
            <a:r>
              <a:rPr lang="zh-CN" altLang="en-US" sz="1600" dirty="0">
                <a:ea typeface="宋体" panose="02010600030101010101" pitchFamily="2" charset="-122"/>
                <a:sym typeface="+mn-ea"/>
              </a:rPr>
              <a:t>）更新</a:t>
            </a:r>
            <a:r>
              <a:rPr lang="en-US" altLang="zh-CN" sz="1600" dirty="0">
                <a:ea typeface="宋体" panose="02010600030101010101" pitchFamily="2" charset="-122"/>
                <a:sym typeface="+mn-ea"/>
              </a:rPr>
              <a:t>learning rate</a:t>
            </a:r>
          </a:p>
          <a:p>
            <a:pPr marL="0" indent="0">
              <a:lnSpc>
                <a:spcPct val="150000"/>
              </a:lnSpc>
              <a:buNone/>
            </a:pPr>
            <a:r>
              <a:rPr lang="en-US" altLang="zh-CN" sz="1600" dirty="0" err="1">
                <a:ea typeface="宋体" panose="02010600030101010101" pitchFamily="2" charset="-122"/>
                <a:sym typeface="+mn-ea"/>
              </a:rPr>
              <a:t>scheduler.step</a:t>
            </a:r>
            <a:r>
              <a:rPr lang="en-US" altLang="zh-CN" sz="1600" dirty="0">
                <a:ea typeface="宋体" panose="02010600030101010101" pitchFamily="2" charset="-122"/>
                <a:sym typeface="+mn-ea"/>
              </a:rPr>
              <a:t>()</a:t>
            </a:r>
          </a:p>
          <a:p>
            <a:pPr>
              <a:lnSpc>
                <a:spcPct val="150000"/>
              </a:lnSpc>
            </a:pPr>
            <a:r>
              <a:rPr lang="zh-CN" altLang="en-US" sz="1600" dirty="0">
                <a:ea typeface="宋体" panose="02010600030101010101" pitchFamily="2" charset="-122"/>
                <a:sym typeface="+mn-ea"/>
              </a:rPr>
              <a:t>设计 </a:t>
            </a:r>
            <a:r>
              <a:rPr lang="en-US" altLang="zh-CN" sz="1600" dirty="0">
                <a:ea typeface="宋体" panose="02010600030101010101" pitchFamily="2" charset="-122"/>
                <a:sym typeface="+mn-ea"/>
              </a:rPr>
              <a:t>learning rate scheduler </a:t>
            </a:r>
          </a:p>
          <a:p>
            <a:pPr marL="0" indent="0">
              <a:lnSpc>
                <a:spcPct val="150000"/>
              </a:lnSpc>
              <a:buNone/>
            </a:pPr>
            <a:r>
              <a:rPr lang="en-US" altLang="zh-CN" sz="1600" dirty="0">
                <a:ea typeface="宋体" panose="02010600030101010101" pitchFamily="2" charset="-122"/>
                <a:sym typeface="+mn-ea"/>
              </a:rPr>
              <a:t>from transformers import </a:t>
            </a:r>
            <a:r>
              <a:rPr lang="en-US" altLang="zh-CN" sz="1600" dirty="0" err="1">
                <a:ea typeface="宋体" panose="02010600030101010101" pitchFamily="2" charset="-122"/>
                <a:sym typeface="+mn-ea"/>
              </a:rPr>
              <a:t>get_linear_schedule_with_warmup</a:t>
            </a:r>
            <a:endParaRPr lang="en-US" altLang="zh-CN" sz="1600" dirty="0">
              <a:solidFill>
                <a:srgbClr val="FF0000"/>
              </a:solidFill>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scheduler = </a:t>
            </a:r>
            <a:r>
              <a:rPr lang="en-US" altLang="zh-CN" sz="1600" dirty="0" err="1">
                <a:ea typeface="宋体" panose="02010600030101010101" pitchFamily="2" charset="-122"/>
                <a:sym typeface="+mn-ea"/>
              </a:rPr>
              <a:t>get_linear_schedule_with_warmup</a:t>
            </a:r>
            <a:r>
              <a:rPr lang="en-US" altLang="zh-CN" sz="1600" dirty="0">
                <a:ea typeface="宋体" panose="02010600030101010101" pitchFamily="2" charset="-122"/>
                <a:sym typeface="+mn-ea"/>
              </a:rPr>
              <a:t>(optimizer, </a:t>
            </a:r>
            <a:r>
              <a:rPr lang="en-US" altLang="zh-CN" sz="1600" dirty="0" err="1">
                <a:ea typeface="宋体" panose="02010600030101010101" pitchFamily="2" charset="-122"/>
                <a:sym typeface="+mn-ea"/>
              </a:rPr>
              <a:t>num_warmup_steps</a:t>
            </a:r>
            <a:r>
              <a:rPr lang="en-US" altLang="zh-CN" sz="1600" dirty="0">
                <a:ea typeface="宋体" panose="02010600030101010101" pitchFamily="2" charset="-122"/>
                <a:sym typeface="+mn-ea"/>
              </a:rPr>
              <a:t> = 0, </a:t>
            </a:r>
            <a:r>
              <a:rPr lang="en-US" altLang="zh-CN" sz="1600" dirty="0" err="1">
                <a:ea typeface="宋体" panose="02010600030101010101" pitchFamily="2" charset="-122"/>
                <a:sym typeface="+mn-ea"/>
              </a:rPr>
              <a:t>num_training_steps</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total_steps</a:t>
            </a:r>
            <a:r>
              <a:rPr lang="en-US" altLang="zh-CN" sz="1600" dirty="0">
                <a:ea typeface="宋体" panose="02010600030101010101" pitchFamily="2" charset="-122"/>
                <a:sym typeface="+mn-ea"/>
              </a:rPr>
              <a:t>)</a:t>
            </a:r>
          </a:p>
          <a:p>
            <a:pPr marL="0" indent="0">
              <a:lnSpc>
                <a:spcPct val="150000"/>
              </a:lnSpc>
              <a:buNone/>
            </a:pPr>
            <a:r>
              <a:rPr lang="en-US" altLang="zh-CN" sz="1600" dirty="0">
                <a:ea typeface="宋体" panose="02010600030101010101" pitchFamily="2" charset="-122"/>
                <a:sym typeface="+mn-ea"/>
              </a:rPr>
              <a:t>TO DO</a:t>
            </a:r>
            <a:r>
              <a:rPr lang="zh-CN" altLang="en-US" sz="1600" dirty="0">
                <a:ea typeface="宋体" panose="02010600030101010101" pitchFamily="2" charset="-122"/>
                <a:sym typeface="+mn-ea"/>
              </a:rPr>
              <a:t>（方法</a:t>
            </a: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）：基于</a:t>
            </a:r>
            <a:r>
              <a:rPr lang="en-US" altLang="zh-CN" sz="1600" dirty="0" err="1">
                <a:ea typeface="宋体" panose="02010600030101010101" pitchFamily="2" charset="-122"/>
                <a:sym typeface="+mn-ea"/>
              </a:rPr>
              <a:t>BertForSequenceClassification</a:t>
            </a:r>
            <a:r>
              <a:rPr lang="zh-CN" altLang="en-US" sz="1600" dirty="0">
                <a:ea typeface="宋体" panose="02010600030101010101" pitchFamily="2" charset="-122"/>
                <a:sym typeface="+mn-ea"/>
              </a:rPr>
              <a:t>进行情感分类（</a:t>
            </a:r>
            <a:r>
              <a:rPr lang="en-US" altLang="zh-CN" sz="1600" dirty="0" err="1">
                <a:ea typeface="宋体" panose="02010600030101010101" pitchFamily="2" charset="-122"/>
                <a:sym typeface="+mn-ea"/>
              </a:rPr>
              <a:t>PyTorch</a:t>
            </a:r>
            <a:r>
              <a:rPr lang="zh-CN" altLang="en-US"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6606501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酒店评论正负情感分类</a:t>
            </a:r>
            <a:endParaRPr lang="en-US" altLang="zh-CN" dirty="0">
              <a:ea typeface="宋体" panose="02010600030101010101" pitchFamily="2" charset="-122"/>
              <a:sym typeface="+mn-ea"/>
            </a:endParaRPr>
          </a:p>
        </p:txBody>
      </p:sp>
      <p:sp>
        <p:nvSpPr>
          <p:cNvPr id="4" name="Content Placeholder 2"/>
          <p:cNvSpPr txBox="1">
            <a:spLocks noGrp="1"/>
          </p:cNvSpPr>
          <p:nvPr/>
        </p:nvSpPr>
        <p:spPr>
          <a:xfrm>
            <a:off x="578633" y="1461776"/>
            <a:ext cx="5102225" cy="434022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en-US" altLang="zh-CN" sz="1600" dirty="0" err="1">
                <a:latin typeface="微软雅黑" panose="020B0503020204020204" pitchFamily="34" charset="-122"/>
                <a:ea typeface="微软雅黑" panose="020B0503020204020204" pitchFamily="34" charset="-122"/>
                <a:sym typeface="+mn-ea"/>
              </a:rPr>
              <a:t>model.train</a:t>
            </a: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0" indent="0">
              <a:lnSpc>
                <a:spcPct val="150000"/>
              </a:lnSpc>
              <a:buNone/>
            </a:pPr>
            <a:r>
              <a:rPr lang="zh-CN" altLang="en-US" sz="1600" dirty="0">
                <a:latin typeface="微软雅黑" panose="020B0503020204020204" pitchFamily="34" charset="-122"/>
                <a:ea typeface="微软雅黑" panose="020B0503020204020204" pitchFamily="34" charset="-122"/>
              </a:rPr>
              <a:t>启用 </a:t>
            </a:r>
            <a:r>
              <a:rPr lang="en-US" altLang="zh-CN" sz="1600" dirty="0" err="1">
                <a:latin typeface="微软雅黑" panose="020B0503020204020204" pitchFamily="34" charset="-122"/>
                <a:ea typeface="微软雅黑" panose="020B0503020204020204" pitchFamily="34" charset="-122"/>
              </a:rPr>
              <a:t>BatchNormalization</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和 </a:t>
            </a:r>
            <a:r>
              <a:rPr lang="en-US" altLang="zh-CN" sz="1600" dirty="0">
                <a:latin typeface="微软雅黑" panose="020B0503020204020204" pitchFamily="34" charset="-122"/>
                <a:ea typeface="微软雅黑" panose="020B0503020204020204" pitchFamily="34" charset="-122"/>
              </a:rPr>
              <a:t>Dropout</a:t>
            </a:r>
          </a:p>
          <a:p>
            <a:pPr>
              <a:lnSpc>
                <a:spcPct val="150000"/>
              </a:lnSpc>
            </a:pPr>
            <a:r>
              <a:rPr lang="en-US" altLang="zh-CN" sz="1600" dirty="0" err="1">
                <a:latin typeface="微软雅黑" panose="020B0503020204020204" pitchFamily="34" charset="-122"/>
                <a:ea typeface="微软雅黑" panose="020B0503020204020204" pitchFamily="34" charset="-122"/>
              </a:rPr>
              <a:t>model.eval</a:t>
            </a:r>
            <a:r>
              <a:rPr lang="en-US" altLang="zh-CN" sz="1600" dirty="0">
                <a:latin typeface="微软雅黑" panose="020B0503020204020204" pitchFamily="34" charset="-122"/>
                <a:ea typeface="微软雅黑" panose="020B0503020204020204" pitchFamily="34" charset="-122"/>
              </a:rPr>
              <a:t>()</a:t>
            </a:r>
          </a:p>
          <a:p>
            <a:pPr marL="0" indent="0">
              <a:lnSpc>
                <a:spcPct val="150000"/>
              </a:lnSpc>
              <a:buNone/>
            </a:pPr>
            <a:r>
              <a:rPr lang="zh-CN" altLang="en-US" sz="1600" dirty="0">
                <a:latin typeface="微软雅黑" panose="020B0503020204020204" pitchFamily="34" charset="-122"/>
                <a:ea typeface="微软雅黑" panose="020B0503020204020204" pitchFamily="34" charset="-122"/>
              </a:rPr>
              <a:t>不启用 </a:t>
            </a:r>
            <a:r>
              <a:rPr lang="en-US" altLang="zh-CN" sz="1600" dirty="0" err="1">
                <a:latin typeface="微软雅黑" panose="020B0503020204020204" pitchFamily="34" charset="-122"/>
                <a:ea typeface="微软雅黑" panose="020B0503020204020204" pitchFamily="34" charset="-122"/>
              </a:rPr>
              <a:t>BatchNormalization</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和 </a:t>
            </a:r>
            <a:r>
              <a:rPr lang="en-US" altLang="zh-CN" sz="1600" dirty="0">
                <a:latin typeface="微软雅黑" panose="020B0503020204020204" pitchFamily="34" charset="-122"/>
                <a:ea typeface="微软雅黑" panose="020B0503020204020204" pitchFamily="34" charset="-122"/>
              </a:rPr>
              <a:t>Dropout</a:t>
            </a:r>
          </a:p>
          <a:p>
            <a:pPr>
              <a:lnSpc>
                <a:spcPct val="150000"/>
              </a:lnSpc>
            </a:pPr>
            <a:r>
              <a:rPr lang="en-US" altLang="zh-CN" sz="1600" dirty="0">
                <a:latin typeface="微软雅黑" panose="020B0503020204020204" pitchFamily="34" charset="-122"/>
                <a:ea typeface="微软雅黑" panose="020B0503020204020204" pitchFamily="34" charset="-122"/>
              </a:rPr>
              <a:t>with </a:t>
            </a:r>
            <a:r>
              <a:rPr lang="en-US" altLang="zh-CN" sz="1600" dirty="0" err="1">
                <a:latin typeface="微软雅黑" panose="020B0503020204020204" pitchFamily="34" charset="-122"/>
                <a:ea typeface="微软雅黑" panose="020B0503020204020204" pitchFamily="34" charset="-122"/>
              </a:rPr>
              <a:t>torch.no_grad</a:t>
            </a:r>
            <a:r>
              <a:rPr lang="en-US" altLang="zh-CN" sz="1600" dirty="0">
                <a:latin typeface="微软雅黑" panose="020B0503020204020204" pitchFamily="34" charset="-122"/>
                <a:ea typeface="微软雅黑" panose="020B0503020204020204" pitchFamily="34" charset="-122"/>
              </a:rPr>
              <a:t>()</a:t>
            </a:r>
          </a:p>
          <a:p>
            <a:pPr marL="0" indent="0">
              <a:lnSpc>
                <a:spcPct val="150000"/>
              </a:lnSpc>
              <a:buNone/>
            </a:pPr>
            <a:r>
              <a:rPr lang="zh-CN" altLang="en-US" sz="1600" dirty="0">
                <a:latin typeface="微软雅黑" panose="020B0503020204020204" pitchFamily="34" charset="-122"/>
                <a:ea typeface="微软雅黑" panose="020B0503020204020204" pitchFamily="34" charset="-122"/>
              </a:rPr>
              <a:t>会关闭自动求导引擎的， 因此能节省显存，和加速。</a:t>
            </a:r>
          </a:p>
          <a:p>
            <a:pPr>
              <a:lnSpc>
                <a:spcPct val="150000"/>
              </a:lnSpc>
            </a:pPr>
            <a:endParaRPr lang="en-US" altLang="zh-CN" sz="1600"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sz="1600" dirty="0">
              <a:latin typeface="微软雅黑" panose="020B0503020204020204" pitchFamily="34" charset="-122"/>
              <a:ea typeface="微软雅黑" panose="020B0503020204020204" pitchFamily="34" charset="-122"/>
              <a:sym typeface="+mn-ea"/>
            </a:endParaRPr>
          </a:p>
          <a:p>
            <a:pPr marL="0" indent="0">
              <a:lnSpc>
                <a:spcPct val="150000"/>
              </a:lnSpc>
              <a:buNone/>
            </a:pPr>
            <a:endParaRPr lang="en-US" altLang="zh-CN" sz="1600" dirty="0">
              <a:latin typeface="微软雅黑" panose="020B0503020204020204" pitchFamily="34" charset="-122"/>
              <a:ea typeface="微软雅黑" panose="020B0503020204020204" pitchFamily="34" charset="-122"/>
              <a:sym typeface="+mn-ea"/>
            </a:endParaRPr>
          </a:p>
          <a:p>
            <a:pPr marL="0" indent="0">
              <a:lnSpc>
                <a:spcPct val="150000"/>
              </a:lnSpc>
              <a:buNone/>
            </a:pPr>
            <a:endParaRPr lang="en-US" altLang="zh-CN" sz="1600" dirty="0">
              <a:latin typeface="微软雅黑" panose="020B0503020204020204" pitchFamily="34" charset="-122"/>
              <a:ea typeface="微软雅黑" panose="020B0503020204020204" pitchFamily="34" charset="-122"/>
              <a:sym typeface="+mn-ea"/>
            </a:endParaRPr>
          </a:p>
        </p:txBody>
      </p:sp>
      <p:sp>
        <p:nvSpPr>
          <p:cNvPr id="2" name="Content Placeholder 2">
            <a:extLst>
              <a:ext uri="{FF2B5EF4-FFF2-40B4-BE49-F238E27FC236}">
                <a16:creationId xmlns:a16="http://schemas.microsoft.com/office/drawing/2014/main" id="{0CBB726E-FA81-405C-A67C-38DC8D7D168F}"/>
              </a:ext>
            </a:extLst>
          </p:cNvPr>
          <p:cNvSpPr txBox="1">
            <a:spLocks noGrp="1"/>
          </p:cNvSpPr>
          <p:nvPr/>
        </p:nvSpPr>
        <p:spPr>
          <a:xfrm>
            <a:off x="6353736" y="1455947"/>
            <a:ext cx="5355888" cy="434022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latin typeface="微软雅黑" panose="020B0503020204020204" pitchFamily="34" charset="-122"/>
                <a:ea typeface="微软雅黑" panose="020B0503020204020204" pitchFamily="34" charset="-122"/>
                <a:sym typeface="+mn-ea"/>
              </a:rPr>
              <a:t>Bert</a:t>
            </a:r>
            <a:r>
              <a:rPr lang="zh-CN" altLang="en-US" sz="1600" dirty="0">
                <a:latin typeface="微软雅黑" panose="020B0503020204020204" pitchFamily="34" charset="-122"/>
                <a:ea typeface="微软雅黑" panose="020B0503020204020204" pitchFamily="34" charset="-122"/>
                <a:sym typeface="+mn-ea"/>
              </a:rPr>
              <a:t>预训练模式</a:t>
            </a:r>
            <a:endParaRPr lang="en-US" altLang="zh-CN" sz="1600" dirty="0">
              <a:latin typeface="微软雅黑" panose="020B0503020204020204" pitchFamily="34" charset="-122"/>
              <a:ea typeface="微软雅黑" panose="020B0503020204020204" pitchFamily="34" charset="-122"/>
              <a:sym typeface="+mn-ea"/>
            </a:endParaRPr>
          </a:p>
          <a:p>
            <a:pPr>
              <a:lnSpc>
                <a:spcPct val="150000"/>
              </a:lnSpc>
            </a:pPr>
            <a:r>
              <a:rPr lang="zh-CN" altLang="en-US" sz="1600" dirty="0">
                <a:latin typeface="微软雅黑" panose="020B0503020204020204" pitchFamily="34" charset="-122"/>
                <a:ea typeface="微软雅黑" panose="020B0503020204020204" pitchFamily="34" charset="-122"/>
                <a:sym typeface="+mn-ea"/>
              </a:rPr>
              <a:t>文本分类，</a:t>
            </a:r>
            <a:r>
              <a:rPr lang="en-US" altLang="zh-CN" sz="1600" dirty="0" err="1">
                <a:latin typeface="微软雅黑" panose="020B0503020204020204" pitchFamily="34" charset="-122"/>
                <a:ea typeface="微软雅黑" panose="020B0503020204020204" pitchFamily="34" charset="-122"/>
                <a:sym typeface="+mn-ea"/>
              </a:rPr>
              <a:t>BertForSequenceClassification</a:t>
            </a:r>
            <a:endParaRPr lang="en-US" altLang="zh-CN" sz="1600" dirty="0">
              <a:latin typeface="微软雅黑" panose="020B0503020204020204" pitchFamily="34" charset="-122"/>
              <a:ea typeface="微软雅黑" panose="020B0503020204020204" pitchFamily="34" charset="-122"/>
              <a:sym typeface="+mn-ea"/>
            </a:endParaRPr>
          </a:p>
          <a:p>
            <a:pPr marL="0" indent="0">
              <a:lnSpc>
                <a:spcPct val="150000"/>
              </a:lnSpc>
              <a:buFont typeface="Arial" panose="020B0604020202020204"/>
              <a:buNone/>
            </a:pPr>
            <a:r>
              <a:rPr lang="zh-CN" altLang="en-US" sz="1600" dirty="0">
                <a:latin typeface="微软雅黑" panose="020B0503020204020204" pitchFamily="34" charset="-122"/>
                <a:ea typeface="微软雅黑" panose="020B0503020204020204" pitchFamily="34" charset="-122"/>
              </a:rPr>
              <a:t>模型默认的分类类别数是</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，如果在训练集中指定的类别数大于</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，则需要增加</a:t>
            </a:r>
            <a:r>
              <a:rPr lang="en-US" altLang="zh-CN" sz="1600" dirty="0" err="1">
                <a:latin typeface="微软雅黑" panose="020B0503020204020204" pitchFamily="34" charset="-122"/>
                <a:ea typeface="微软雅黑" panose="020B0503020204020204" pitchFamily="34" charset="-122"/>
              </a:rPr>
              <a:t>num_labels</a:t>
            </a:r>
            <a:r>
              <a:rPr lang="zh-CN" altLang="en-US" sz="1600" dirty="0">
                <a:latin typeface="微软雅黑" panose="020B0503020204020204" pitchFamily="34" charset="-122"/>
                <a:ea typeface="微软雅黑" panose="020B0503020204020204" pitchFamily="34" charset="-122"/>
              </a:rPr>
              <a:t>参数</a:t>
            </a:r>
            <a:endParaRPr lang="en-US" altLang="zh-CN" sz="1600" dirty="0">
              <a:latin typeface="微软雅黑" panose="020B0503020204020204" pitchFamily="34" charset="-122"/>
              <a:ea typeface="微软雅黑" panose="020B0503020204020204" pitchFamily="34" charset="-122"/>
              <a:sym typeface="+mn-ea"/>
            </a:endParaRPr>
          </a:p>
          <a:p>
            <a:pPr marL="0" indent="0">
              <a:lnSpc>
                <a:spcPct val="150000"/>
              </a:lnSpc>
              <a:buFont typeface="Arial" panose="020B0604020202020204"/>
              <a:buNone/>
            </a:pPr>
            <a:r>
              <a:rPr lang="en-US" altLang="zh-CN" sz="1600" dirty="0">
                <a:latin typeface="微软雅黑" panose="020B0503020204020204" pitchFamily="34" charset="-122"/>
                <a:ea typeface="微软雅黑" panose="020B0503020204020204" pitchFamily="34" charset="-122"/>
              </a:rPr>
              <a:t>model = </a:t>
            </a:r>
            <a:r>
              <a:rPr lang="en-US" altLang="zh-CN" sz="1600" dirty="0" err="1">
                <a:latin typeface="微软雅黑" panose="020B0503020204020204" pitchFamily="34" charset="-122"/>
                <a:ea typeface="微软雅黑" panose="020B0503020204020204" pitchFamily="34" charset="-122"/>
              </a:rPr>
              <a:t>BertForSequenceClassification.from_pretrained</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bert</a:t>
            </a:r>
            <a:r>
              <a:rPr lang="en-US" altLang="zh-CN" sz="1600" dirty="0">
                <a:latin typeface="微软雅黑" panose="020B0503020204020204" pitchFamily="34" charset="-122"/>
                <a:ea typeface="微软雅黑" panose="020B0503020204020204" pitchFamily="34" charset="-122"/>
              </a:rPr>
              <a:t>-base-</a:t>
            </a:r>
            <a:r>
              <a:rPr lang="en-US" altLang="zh-CN" sz="1600" dirty="0" err="1">
                <a:latin typeface="微软雅黑" panose="020B0503020204020204" pitchFamily="34" charset="-122"/>
                <a:ea typeface="微软雅黑" panose="020B0503020204020204" pitchFamily="34" charset="-122"/>
              </a:rPr>
              <a:t>chinese</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num_labels</a:t>
            </a:r>
            <a:r>
              <a:rPr lang="en-US" altLang="zh-CN" sz="1600" dirty="0">
                <a:latin typeface="微软雅黑" panose="020B0503020204020204" pitchFamily="34" charset="-122"/>
                <a:ea typeface="微软雅黑" panose="020B0503020204020204" pitchFamily="34" charset="-122"/>
              </a:rPr>
              <a:t> = 2)</a:t>
            </a:r>
          </a:p>
          <a:p>
            <a:pPr>
              <a:lnSpc>
                <a:spcPct val="150000"/>
              </a:lnSpc>
            </a:pPr>
            <a:r>
              <a:rPr lang="zh-CN" altLang="en-US" sz="1600" dirty="0">
                <a:latin typeface="微软雅黑" panose="020B0503020204020204" pitchFamily="34" charset="-122"/>
                <a:ea typeface="微软雅黑" panose="020B0503020204020204" pitchFamily="34" charset="-122"/>
              </a:rPr>
              <a:t>预测下一句，</a:t>
            </a:r>
            <a:r>
              <a:rPr lang="en-US" altLang="zh-CN" sz="1600" dirty="0" err="1">
                <a:latin typeface="微软雅黑" panose="020B0503020204020204" pitchFamily="34" charset="-122"/>
                <a:ea typeface="微软雅黑" panose="020B0503020204020204" pitchFamily="34" charset="-122"/>
              </a:rPr>
              <a:t>BertForNextSentencePrediction</a:t>
            </a:r>
            <a:endParaRPr lang="en-US" altLang="zh-CN" sz="1600" dirty="0">
              <a:latin typeface="微软雅黑" panose="020B0503020204020204" pitchFamily="34" charset="-122"/>
              <a:ea typeface="微软雅黑" panose="020B0503020204020204" pitchFamily="34" charset="-122"/>
              <a:sym typeface="+mn-ea"/>
            </a:endParaRPr>
          </a:p>
          <a:p>
            <a:pPr marL="0" indent="0">
              <a:lnSpc>
                <a:spcPct val="150000"/>
              </a:lnSpc>
              <a:buNone/>
            </a:pPr>
            <a:endParaRPr lang="en-US" altLang="zh-CN" sz="1600" dirty="0">
              <a:latin typeface="微软雅黑" panose="020B0503020204020204" pitchFamily="34" charset="-122"/>
              <a:ea typeface="微软雅黑" panose="020B0503020204020204" pitchFamily="34" charset="-122"/>
              <a:sym typeface="+mn-ea"/>
            </a:endParaRPr>
          </a:p>
        </p:txBody>
      </p:sp>
    </p:spTree>
    <p:custDataLst>
      <p:tags r:id="rId1"/>
    </p:custDataLst>
    <p:extLst>
      <p:ext uri="{BB962C8B-B14F-4D97-AF65-F5344CB8AC3E}">
        <p14:creationId xmlns:p14="http://schemas.microsoft.com/office/powerpoint/2010/main" val="3926459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产品评论观点提取</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300365"/>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err="1">
                <a:ea typeface="宋体" panose="02010600030101010101" pitchFamily="2" charset="-122"/>
                <a:sym typeface="+mn-ea"/>
              </a:rPr>
              <a:t>PaddleHub</a:t>
            </a:r>
            <a:r>
              <a:rPr lang="en-US" altLang="zh-CN" sz="1600" dirty="0">
                <a:ea typeface="宋体" panose="02010600030101010101" pitchFamily="2" charset="-122"/>
                <a:sym typeface="+mn-ea"/>
              </a:rPr>
              <a:t>:</a:t>
            </a:r>
          </a:p>
          <a:p>
            <a:pPr>
              <a:lnSpc>
                <a:spcPct val="150000"/>
              </a:lnSpc>
            </a:pPr>
            <a:r>
              <a:rPr lang="zh-CN" altLang="en-US" sz="1600" dirty="0">
                <a:ea typeface="宋体" panose="02010600030101010101" pitchFamily="2" charset="-122"/>
                <a:sym typeface="+mn-ea"/>
              </a:rPr>
              <a:t>提供了丰富的预训练模型，覆盖</a:t>
            </a:r>
            <a:r>
              <a:rPr lang="en-US" altLang="zh-CN" sz="1600" dirty="0">
                <a:ea typeface="宋体" panose="02010600030101010101" pitchFamily="2" charset="-122"/>
                <a:sym typeface="+mn-ea"/>
              </a:rPr>
              <a:t>CV</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NLP</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Audio</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Video</a:t>
            </a:r>
            <a:r>
              <a:rPr lang="zh-CN" altLang="en-US" sz="1600" dirty="0">
                <a:ea typeface="宋体" panose="02010600030101010101" pitchFamily="2" charset="-122"/>
                <a:sym typeface="+mn-ea"/>
              </a:rPr>
              <a:t>、工业应用，共计 </a:t>
            </a:r>
            <a:r>
              <a:rPr lang="en-US" altLang="zh-CN" sz="1600" dirty="0">
                <a:ea typeface="宋体" panose="02010600030101010101" pitchFamily="2" charset="-122"/>
                <a:sym typeface="+mn-ea"/>
              </a:rPr>
              <a:t>300+ </a:t>
            </a:r>
            <a:r>
              <a:rPr lang="zh-CN" altLang="en-US" sz="1600" dirty="0">
                <a:ea typeface="宋体" panose="02010600030101010101" pitchFamily="2" charset="-122"/>
                <a:sym typeface="+mn-ea"/>
              </a:rPr>
              <a:t>预训练模型</a:t>
            </a:r>
          </a:p>
          <a:p>
            <a:pPr>
              <a:lnSpc>
                <a:spcPct val="150000"/>
              </a:lnSpc>
            </a:pPr>
            <a:r>
              <a:rPr lang="zh-CN" altLang="en-US" sz="1600" dirty="0">
                <a:ea typeface="宋体" panose="02010600030101010101" pitchFamily="2" charset="-122"/>
                <a:sym typeface="+mn-ea"/>
              </a:rPr>
              <a:t>使用方便，可以在预训练基础上进行</a:t>
            </a:r>
            <a:r>
              <a:rPr lang="en-US" altLang="zh-CN" sz="1600" dirty="0" err="1">
                <a:ea typeface="宋体" panose="02010600030101010101" pitchFamily="2" charset="-122"/>
                <a:sym typeface="+mn-ea"/>
              </a:rPr>
              <a:t>FineTuning</a:t>
            </a:r>
            <a:r>
              <a:rPr lang="zh-CN" altLang="en-US" sz="1600" dirty="0">
                <a:ea typeface="宋体" panose="02010600030101010101" pitchFamily="2" charset="-122"/>
                <a:sym typeface="+mn-ea"/>
              </a:rPr>
              <a:t>，也可以直接使用</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）文本类</a:t>
            </a:r>
          </a:p>
          <a:p>
            <a:pPr marL="0" indent="0">
              <a:lnSpc>
                <a:spcPct val="150000"/>
              </a:lnSpc>
              <a:buNone/>
            </a:pPr>
            <a:r>
              <a:rPr lang="zh-CN" altLang="en-US" sz="1600" dirty="0">
                <a:ea typeface="宋体" panose="02010600030101010101" pitchFamily="2" charset="-122"/>
                <a:sym typeface="+mn-ea"/>
              </a:rPr>
              <a:t>包括中文分词、词性标注与命名实体识别、句法分析、</a:t>
            </a:r>
            <a:r>
              <a:rPr lang="en-US" altLang="zh-CN" sz="1600" dirty="0">
                <a:ea typeface="宋体" panose="02010600030101010101" pitchFamily="2" charset="-122"/>
                <a:sym typeface="+mn-ea"/>
              </a:rPr>
              <a:t>AI</a:t>
            </a:r>
            <a:r>
              <a:rPr lang="zh-CN" altLang="en-US" sz="1600" dirty="0">
                <a:ea typeface="宋体" panose="02010600030101010101" pitchFamily="2" charset="-122"/>
                <a:sym typeface="+mn-ea"/>
              </a:rPr>
              <a:t>写诗</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对联</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情话</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藏头诗、中文的评论情感分析、中文色情文本审核</a:t>
            </a:r>
          </a:p>
          <a:p>
            <a:pPr marL="0" indent="0">
              <a:lnSpc>
                <a:spcPct val="150000"/>
              </a:lnSpc>
              <a:buNone/>
            </a:pP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）图像类</a:t>
            </a:r>
          </a:p>
          <a:p>
            <a:pPr marL="0" indent="0">
              <a:lnSpc>
                <a:spcPct val="150000"/>
              </a:lnSpc>
              <a:buNone/>
            </a:pPr>
            <a:r>
              <a:rPr lang="zh-CN" altLang="en-US" sz="1600" dirty="0">
                <a:ea typeface="宋体" panose="02010600030101010101" pitchFamily="2" charset="-122"/>
                <a:sym typeface="+mn-ea"/>
              </a:rPr>
              <a:t>包括图像分类、人脸检测、口罩检测、车辆检测、人脸</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人体</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手部关键点检测、人像分割、</a:t>
            </a:r>
            <a:r>
              <a:rPr lang="en-US" altLang="zh-CN" sz="1600" dirty="0">
                <a:ea typeface="宋体" panose="02010600030101010101" pitchFamily="2" charset="-122"/>
                <a:sym typeface="+mn-ea"/>
              </a:rPr>
              <a:t>80+</a:t>
            </a:r>
            <a:r>
              <a:rPr lang="zh-CN" altLang="en-US" sz="1600" dirty="0">
                <a:ea typeface="宋体" panose="02010600030101010101" pitchFamily="2" charset="-122"/>
                <a:sym typeface="+mn-ea"/>
              </a:rPr>
              <a:t>语言文本识别、图像超分</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上色</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动漫化等</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
        <p:nvSpPr>
          <p:cNvPr id="7" name="Content Placeholder 2">
            <a:extLst>
              <a:ext uri="{FF2B5EF4-FFF2-40B4-BE49-F238E27FC236}">
                <a16:creationId xmlns:a16="http://schemas.microsoft.com/office/drawing/2014/main" id="{9EA44273-A24A-4E00-BF55-A95A0E3E4DEA}"/>
              </a:ext>
            </a:extLst>
          </p:cNvPr>
          <p:cNvSpPr txBox="1">
            <a:spLocks noGrp="1"/>
          </p:cNvSpPr>
          <p:nvPr/>
        </p:nvSpPr>
        <p:spPr>
          <a:xfrm>
            <a:off x="6373090" y="1351395"/>
            <a:ext cx="5818909"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）语音类</a:t>
            </a:r>
          </a:p>
          <a:p>
            <a:pPr marL="0" indent="0">
              <a:lnSpc>
                <a:spcPct val="150000"/>
              </a:lnSpc>
              <a:buNone/>
            </a:pPr>
            <a:r>
              <a:rPr lang="en-US" altLang="zh-CN" sz="1600" dirty="0">
                <a:ea typeface="宋体" panose="02010600030101010101" pitchFamily="2" charset="-122"/>
                <a:sym typeface="+mn-ea"/>
              </a:rPr>
              <a:t>TTS</a:t>
            </a:r>
            <a:r>
              <a:rPr lang="zh-CN" altLang="en-US" sz="1600" dirty="0">
                <a:ea typeface="宋体" panose="02010600030101010101" pitchFamily="2" charset="-122"/>
                <a:sym typeface="+mn-ea"/>
              </a:rPr>
              <a:t>语音合成算法</a:t>
            </a:r>
          </a:p>
          <a:p>
            <a:pPr marL="0" indent="0">
              <a:lnSpc>
                <a:spcPct val="150000"/>
              </a:lnSpc>
              <a:buNone/>
            </a:pPr>
            <a:r>
              <a:rPr lang="en-US" altLang="zh-CN" sz="1600" dirty="0">
                <a:ea typeface="宋体" panose="02010600030101010101" pitchFamily="2" charset="-122"/>
                <a:sym typeface="+mn-ea"/>
              </a:rPr>
              <a:t>4</a:t>
            </a:r>
            <a:r>
              <a:rPr lang="zh-CN" altLang="en-US" sz="1600" dirty="0">
                <a:ea typeface="宋体" panose="02010600030101010101" pitchFamily="2" charset="-122"/>
                <a:sym typeface="+mn-ea"/>
              </a:rPr>
              <a:t>）视频类</a:t>
            </a:r>
          </a:p>
          <a:p>
            <a:pPr marL="0" indent="0">
              <a:lnSpc>
                <a:spcPct val="150000"/>
              </a:lnSpc>
              <a:buNone/>
            </a:pPr>
            <a:r>
              <a:rPr lang="zh-CN" altLang="en-US" sz="1600" dirty="0">
                <a:ea typeface="宋体" panose="02010600030101010101" pitchFamily="2" charset="-122"/>
                <a:sym typeface="+mn-ea"/>
              </a:rPr>
              <a:t>包含短视频分类，支持</a:t>
            </a:r>
            <a:r>
              <a:rPr lang="en-US" altLang="zh-CN" sz="1600" dirty="0">
                <a:ea typeface="宋体" panose="02010600030101010101" pitchFamily="2" charset="-122"/>
                <a:sym typeface="+mn-ea"/>
              </a:rPr>
              <a:t>3000+</a:t>
            </a:r>
            <a:r>
              <a:rPr lang="zh-CN" altLang="en-US" sz="1600" dirty="0">
                <a:ea typeface="宋体" panose="02010600030101010101" pitchFamily="2" charset="-122"/>
                <a:sym typeface="+mn-ea"/>
              </a:rPr>
              <a:t>标签种类，可输出</a:t>
            </a:r>
            <a:r>
              <a:rPr lang="en-US" altLang="zh-CN" sz="1600" dirty="0">
                <a:ea typeface="宋体" panose="02010600030101010101" pitchFamily="2" charset="-122"/>
                <a:sym typeface="+mn-ea"/>
              </a:rPr>
              <a:t>TOP-K</a:t>
            </a:r>
            <a:r>
              <a:rPr lang="zh-CN" altLang="en-US" sz="1600" dirty="0">
                <a:ea typeface="宋体" panose="02010600030101010101" pitchFamily="2" charset="-122"/>
                <a:sym typeface="+mn-ea"/>
              </a:rPr>
              <a:t>标签</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比如：对句子进行分词</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import </a:t>
            </a:r>
            <a:r>
              <a:rPr lang="en-US" altLang="zh-CN" sz="1600" dirty="0" err="1">
                <a:ea typeface="宋体" panose="02010600030101010101" pitchFamily="2" charset="-122"/>
                <a:sym typeface="+mn-ea"/>
              </a:rPr>
              <a:t>paddlehub</a:t>
            </a:r>
            <a:r>
              <a:rPr lang="en-US" altLang="zh-CN" sz="1600" dirty="0">
                <a:ea typeface="宋体" panose="02010600030101010101" pitchFamily="2" charset="-122"/>
                <a:sym typeface="+mn-ea"/>
              </a:rPr>
              <a:t> as hub</a:t>
            </a:r>
          </a:p>
          <a:p>
            <a:pPr marL="0" indent="0">
              <a:lnSpc>
                <a:spcPct val="150000"/>
              </a:lnSpc>
              <a:buNone/>
            </a:pPr>
            <a:r>
              <a:rPr lang="en-US" altLang="zh-CN" sz="1600" dirty="0">
                <a:ea typeface="宋体" panose="02010600030101010101" pitchFamily="2" charset="-122"/>
                <a:sym typeface="+mn-ea"/>
              </a:rPr>
              <a:t>lac = </a:t>
            </a:r>
            <a:r>
              <a:rPr lang="en-US" altLang="zh-CN" sz="1600" dirty="0" err="1">
                <a:ea typeface="宋体" panose="02010600030101010101" pitchFamily="2" charset="-122"/>
                <a:sym typeface="+mn-ea"/>
              </a:rPr>
              <a:t>hub.Module</a:t>
            </a:r>
            <a:r>
              <a:rPr lang="en-US" altLang="zh-CN" sz="1600" dirty="0">
                <a:ea typeface="宋体" panose="02010600030101010101" pitchFamily="2" charset="-122"/>
                <a:sym typeface="+mn-ea"/>
              </a:rPr>
              <a:t>(name="lac")</a:t>
            </a:r>
          </a:p>
          <a:p>
            <a:pPr marL="0" indent="0">
              <a:lnSpc>
                <a:spcPct val="150000"/>
              </a:lnSpc>
              <a:buNone/>
            </a:pPr>
            <a:r>
              <a:rPr lang="en-US" altLang="zh-CN" sz="1600" dirty="0" err="1">
                <a:ea typeface="宋体" panose="02010600030101010101" pitchFamily="2" charset="-122"/>
                <a:sym typeface="+mn-ea"/>
              </a:rPr>
              <a:t>test_text</a:t>
            </a:r>
            <a:r>
              <a:rPr lang="en-US" altLang="zh-CN" sz="1600" dirty="0">
                <a:ea typeface="宋体" panose="02010600030101010101" pitchFamily="2" charset="-122"/>
                <a:sym typeface="+mn-ea"/>
              </a:rPr>
              <a:t> = ["</a:t>
            </a:r>
            <a:r>
              <a:rPr lang="zh-CN" altLang="en-US" sz="1600" dirty="0">
                <a:ea typeface="宋体" panose="02010600030101010101" pitchFamily="2" charset="-122"/>
                <a:sym typeface="+mn-ea"/>
              </a:rPr>
              <a:t>今天是个好天气。</a:t>
            </a:r>
            <a:r>
              <a:rPr lang="en-US" altLang="zh-CN" sz="1600" dirty="0">
                <a:ea typeface="宋体" panose="02010600030101010101" pitchFamily="2" charset="-122"/>
                <a:sym typeface="+mn-ea"/>
              </a:rPr>
              <a:t>"]</a:t>
            </a:r>
          </a:p>
          <a:p>
            <a:pPr marL="0" indent="0">
              <a:lnSpc>
                <a:spcPct val="150000"/>
              </a:lnSpc>
              <a:buNone/>
            </a:pPr>
            <a:r>
              <a:rPr lang="en-US" altLang="zh-CN" sz="1600" dirty="0">
                <a:ea typeface="宋体" panose="02010600030101010101" pitchFamily="2" charset="-122"/>
                <a:sym typeface="+mn-ea"/>
              </a:rPr>
              <a:t>results = </a:t>
            </a:r>
            <a:r>
              <a:rPr lang="en-US" altLang="zh-CN" sz="1600" dirty="0" err="1">
                <a:ea typeface="宋体" panose="02010600030101010101" pitchFamily="2" charset="-122"/>
                <a:sym typeface="+mn-ea"/>
              </a:rPr>
              <a:t>lac.cut</a:t>
            </a:r>
            <a:r>
              <a:rPr lang="en-US" altLang="zh-CN" sz="1600" dirty="0">
                <a:ea typeface="宋体" panose="02010600030101010101" pitchFamily="2" charset="-122"/>
                <a:sym typeface="+mn-ea"/>
              </a:rPr>
              <a:t>(text=</a:t>
            </a:r>
            <a:r>
              <a:rPr lang="en-US" altLang="zh-CN" sz="1600" dirty="0" err="1">
                <a:ea typeface="宋体" panose="02010600030101010101" pitchFamily="2" charset="-122"/>
                <a:sym typeface="+mn-ea"/>
              </a:rPr>
              <a:t>test_text</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use_gpu</a:t>
            </a:r>
            <a:r>
              <a:rPr lang="en-US" altLang="zh-CN" sz="1600" dirty="0">
                <a:ea typeface="宋体" panose="02010600030101010101" pitchFamily="2" charset="-122"/>
                <a:sym typeface="+mn-ea"/>
              </a:rPr>
              <a:t>=False, </a:t>
            </a:r>
            <a:r>
              <a:rPr lang="en-US" altLang="zh-CN" sz="1600" dirty="0" err="1">
                <a:ea typeface="宋体" panose="02010600030101010101" pitchFamily="2" charset="-122"/>
                <a:sym typeface="+mn-ea"/>
              </a:rPr>
              <a:t>batch_size</a:t>
            </a:r>
            <a:r>
              <a:rPr lang="en-US" altLang="zh-CN" sz="1600" dirty="0">
                <a:ea typeface="宋体" panose="02010600030101010101" pitchFamily="2" charset="-122"/>
                <a:sym typeface="+mn-ea"/>
              </a:rPr>
              <a:t>=1, </a:t>
            </a:r>
            <a:r>
              <a:rPr lang="en-US" altLang="zh-CN" sz="1600" dirty="0" err="1">
                <a:ea typeface="宋体" panose="02010600030101010101" pitchFamily="2" charset="-122"/>
                <a:sym typeface="+mn-ea"/>
              </a:rPr>
              <a:t>return_tag</a:t>
            </a:r>
            <a:r>
              <a:rPr lang="en-US" altLang="zh-CN" sz="1600" dirty="0">
                <a:ea typeface="宋体" panose="02010600030101010101" pitchFamily="2" charset="-122"/>
                <a:sym typeface="+mn-ea"/>
              </a:rPr>
              <a:t>=True)</a:t>
            </a:r>
          </a:p>
          <a:p>
            <a:pPr marL="0" indent="0">
              <a:lnSpc>
                <a:spcPct val="150000"/>
              </a:lnSpc>
              <a:buNone/>
            </a:pPr>
            <a:r>
              <a:rPr lang="en-US" altLang="zh-CN" sz="1600" dirty="0">
                <a:ea typeface="宋体" panose="02010600030101010101" pitchFamily="2" charset="-122"/>
                <a:sym typeface="+mn-ea"/>
              </a:rPr>
              <a:t>print(results) #{'word': ['</a:t>
            </a:r>
            <a:r>
              <a:rPr lang="zh-CN" altLang="en-US" sz="1600" dirty="0">
                <a:ea typeface="宋体" panose="02010600030101010101" pitchFamily="2" charset="-122"/>
                <a:sym typeface="+mn-ea"/>
              </a:rPr>
              <a:t>今天</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是</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个</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好天气</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 'tag': ['TIME', 'v', 'q', 'n', 'w']}</a:t>
            </a: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130624978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产品评论观点提取</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300365"/>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solidFill>
                  <a:srgbClr val="FF0000"/>
                </a:solidFill>
                <a:ea typeface="宋体" panose="02010600030101010101" pitchFamily="2" charset="-122"/>
                <a:sym typeface="+mn-ea"/>
              </a:rPr>
              <a:t>方法</a:t>
            </a:r>
            <a:r>
              <a:rPr lang="en-US" altLang="zh-CN" sz="1600" dirty="0">
                <a:solidFill>
                  <a:srgbClr val="FF0000"/>
                </a:solidFill>
                <a:ea typeface="宋体" panose="02010600030101010101" pitchFamily="2" charset="-122"/>
                <a:sym typeface="+mn-ea"/>
              </a:rPr>
              <a:t>2</a:t>
            </a:r>
            <a:r>
              <a:rPr lang="zh-CN" altLang="en-US" sz="1600" dirty="0">
                <a:solidFill>
                  <a:srgbClr val="FF0000"/>
                </a:solidFill>
                <a:ea typeface="宋体" panose="02010600030101010101" pitchFamily="2" charset="-122"/>
                <a:sym typeface="+mn-ea"/>
              </a:rPr>
              <a:t>：使用</a:t>
            </a:r>
            <a:r>
              <a:rPr lang="en-US" altLang="zh-CN" sz="1600" dirty="0" err="1">
                <a:solidFill>
                  <a:srgbClr val="FF0000"/>
                </a:solidFill>
                <a:ea typeface="宋体" panose="02010600030101010101" pitchFamily="2" charset="-122"/>
                <a:sym typeface="+mn-ea"/>
              </a:rPr>
              <a:t>PaddleHub</a:t>
            </a:r>
            <a:endParaRPr lang="en-US" altLang="zh-CN" sz="1600" dirty="0">
              <a:solidFill>
                <a:srgbClr val="FF0000"/>
              </a:solidFill>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pip install </a:t>
            </a:r>
            <a:r>
              <a:rPr lang="en-US" altLang="zh-CN" sz="1600" dirty="0" err="1">
                <a:ea typeface="宋体" panose="02010600030101010101" pitchFamily="2" charset="-122"/>
                <a:sym typeface="+mn-ea"/>
              </a:rPr>
              <a:t>paddlehub</a:t>
            </a:r>
            <a:r>
              <a:rPr lang="en-US" altLang="zh-CN" sz="1600" dirty="0">
                <a:ea typeface="宋体" panose="02010600030101010101" pitchFamily="2" charset="-122"/>
                <a:sym typeface="+mn-ea"/>
              </a:rPr>
              <a:t>==2.1.1</a:t>
            </a:r>
          </a:p>
          <a:p>
            <a:pPr marL="0" indent="0">
              <a:lnSpc>
                <a:spcPct val="150000"/>
              </a:lnSpc>
              <a:buNone/>
            </a:pPr>
            <a:r>
              <a:rPr lang="en-US" altLang="zh-CN" sz="1600" dirty="0">
                <a:solidFill>
                  <a:srgbClr val="FF0000"/>
                </a:solidFill>
                <a:ea typeface="宋体" panose="02010600030101010101" pitchFamily="2" charset="-122"/>
                <a:sym typeface="+mn-ea"/>
              </a:rPr>
              <a:t>Step1</a:t>
            </a:r>
            <a:r>
              <a:rPr lang="zh-CN" altLang="en-US" sz="1600" dirty="0">
                <a:solidFill>
                  <a:srgbClr val="FF0000"/>
                </a:solidFill>
                <a:ea typeface="宋体" panose="02010600030101010101" pitchFamily="2" charset="-122"/>
                <a:sym typeface="+mn-ea"/>
              </a:rPr>
              <a:t>，自定义数据集</a:t>
            </a:r>
            <a:endParaRPr lang="en-US" altLang="zh-CN" sz="1600" dirty="0">
              <a:solidFill>
                <a:srgbClr val="FF0000"/>
              </a:solidFill>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from </a:t>
            </a:r>
            <a:r>
              <a:rPr lang="en-US" altLang="zh-CN" sz="1600" dirty="0" err="1">
                <a:ea typeface="宋体" panose="02010600030101010101" pitchFamily="2" charset="-122"/>
                <a:sym typeface="+mn-ea"/>
              </a:rPr>
              <a:t>paddlehub.datasets.base_nlp_dataset</a:t>
            </a:r>
            <a:r>
              <a:rPr lang="en-US" altLang="zh-CN" sz="1600" dirty="0">
                <a:ea typeface="宋体" panose="02010600030101010101" pitchFamily="2" charset="-122"/>
                <a:sym typeface="+mn-ea"/>
              </a:rPr>
              <a:t> import </a:t>
            </a:r>
            <a:r>
              <a:rPr lang="en-US" altLang="zh-CN" sz="1600" dirty="0" err="1">
                <a:ea typeface="宋体" panose="02010600030101010101" pitchFamily="2" charset="-122"/>
                <a:sym typeface="+mn-ea"/>
              </a:rPr>
              <a:t>BaseNLPDataset</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from typing import </a:t>
            </a:r>
            <a:r>
              <a:rPr lang="en-US" altLang="zh-CN" sz="1600" dirty="0" err="1">
                <a:ea typeface="宋体" panose="02010600030101010101" pitchFamily="2" charset="-122"/>
                <a:sym typeface="+mn-ea"/>
              </a:rPr>
              <a:t>Dict</a:t>
            </a:r>
            <a:r>
              <a:rPr lang="en-US" altLang="zh-CN" sz="1600" dirty="0">
                <a:ea typeface="宋体" panose="02010600030101010101" pitchFamily="2" charset="-122"/>
                <a:sym typeface="+mn-ea"/>
              </a:rPr>
              <a:t>, List, Optional, Union, Tuple</a:t>
            </a:r>
          </a:p>
          <a:p>
            <a:pPr marL="0" indent="0">
              <a:lnSpc>
                <a:spcPct val="100000"/>
              </a:lnSpc>
              <a:buNone/>
            </a:pPr>
            <a:r>
              <a:rPr lang="en-US" altLang="zh-CN" sz="1600" dirty="0">
                <a:ea typeface="宋体" panose="02010600030101010101" pitchFamily="2" charset="-122"/>
                <a:sym typeface="+mn-ea"/>
              </a:rPr>
              <a:t>from </a:t>
            </a:r>
            <a:r>
              <a:rPr lang="en-US" altLang="zh-CN" sz="1600" dirty="0" err="1">
                <a:ea typeface="宋体" panose="02010600030101010101" pitchFamily="2" charset="-122"/>
                <a:sym typeface="+mn-ea"/>
              </a:rPr>
              <a:t>paddlehub.datasets.base_nlp_dataset</a:t>
            </a:r>
            <a:r>
              <a:rPr lang="en-US" altLang="zh-CN" sz="1600" dirty="0">
                <a:ea typeface="宋体" panose="02010600030101010101" pitchFamily="2" charset="-122"/>
                <a:sym typeface="+mn-ea"/>
              </a:rPr>
              <a:t> import </a:t>
            </a:r>
            <a:r>
              <a:rPr lang="en-US" altLang="zh-CN" sz="1600" dirty="0" err="1">
                <a:ea typeface="宋体" panose="02010600030101010101" pitchFamily="2" charset="-122"/>
                <a:sym typeface="+mn-ea"/>
              </a:rPr>
              <a:t>TextClassificationDataset</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from </a:t>
            </a:r>
            <a:r>
              <a:rPr lang="en-US" altLang="zh-CN" sz="1600" dirty="0" err="1">
                <a:ea typeface="宋体" panose="02010600030101010101" pitchFamily="2" charset="-122"/>
                <a:sym typeface="+mn-ea"/>
              </a:rPr>
              <a:t>paddlehub.text.bert_tokenizer</a:t>
            </a:r>
            <a:r>
              <a:rPr lang="en-US" altLang="zh-CN" sz="1600" dirty="0">
                <a:ea typeface="宋体" panose="02010600030101010101" pitchFamily="2" charset="-122"/>
                <a:sym typeface="+mn-ea"/>
              </a:rPr>
              <a:t> import </a:t>
            </a:r>
            <a:r>
              <a:rPr lang="en-US" altLang="zh-CN" sz="1600" dirty="0" err="1">
                <a:ea typeface="宋体" panose="02010600030101010101" pitchFamily="2" charset="-122"/>
                <a:sym typeface="+mn-ea"/>
              </a:rPr>
              <a:t>BertTokenizer</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from </a:t>
            </a:r>
            <a:r>
              <a:rPr lang="en-US" altLang="zh-CN" sz="1600" dirty="0" err="1">
                <a:ea typeface="宋体" panose="02010600030101010101" pitchFamily="2" charset="-122"/>
                <a:sym typeface="+mn-ea"/>
              </a:rPr>
              <a:t>paddlehub.text.tokenizer</a:t>
            </a:r>
            <a:r>
              <a:rPr lang="en-US" altLang="zh-CN" sz="1600" dirty="0">
                <a:ea typeface="宋体" panose="02010600030101010101" pitchFamily="2" charset="-122"/>
                <a:sym typeface="+mn-ea"/>
              </a:rPr>
              <a:t> import </a:t>
            </a:r>
            <a:r>
              <a:rPr lang="en-US" altLang="zh-CN" sz="1600" dirty="0" err="1">
                <a:ea typeface="宋体" panose="02010600030101010101" pitchFamily="2" charset="-122"/>
                <a:sym typeface="+mn-ea"/>
              </a:rPr>
              <a:t>CustomTokenizer</a:t>
            </a:r>
            <a:endParaRPr lang="en-US" altLang="zh-CN" sz="1600" dirty="0">
              <a:ea typeface="宋体" panose="02010600030101010101" pitchFamily="2" charset="-122"/>
              <a:sym typeface="+mn-ea"/>
            </a:endParaRPr>
          </a:p>
          <a:p>
            <a:pPr marL="0" indent="0">
              <a:lnSpc>
                <a:spcPct val="100000"/>
              </a:lnSpc>
              <a:buNone/>
            </a:pPr>
            <a:r>
              <a:rPr lang="en-US" altLang="zh-CN" sz="1600" dirty="0">
                <a:ea typeface="宋体" panose="02010600030101010101" pitchFamily="2" charset="-122"/>
                <a:sym typeface="+mn-ea"/>
              </a:rPr>
              <a:t>class </a:t>
            </a:r>
            <a:r>
              <a:rPr lang="en-US" altLang="zh-CN" sz="1600" dirty="0" err="1">
                <a:ea typeface="宋体" panose="02010600030101010101" pitchFamily="2" charset="-122"/>
                <a:sym typeface="+mn-ea"/>
              </a:rPr>
              <a:t>MyDataset</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TextClassificationDataset</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DemoDataset</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def __</a:t>
            </a:r>
            <a:r>
              <a:rPr lang="en-US" altLang="zh-CN" sz="1600" dirty="0" err="1">
                <a:ea typeface="宋体" panose="02010600030101010101" pitchFamily="2" charset="-122"/>
                <a:sym typeface="+mn-ea"/>
              </a:rPr>
              <a:t>init</a:t>
            </a:r>
            <a:r>
              <a:rPr lang="en-US" altLang="zh-CN" sz="1600" dirty="0">
                <a:ea typeface="宋体" panose="02010600030101010101" pitchFamily="2" charset="-122"/>
                <a:sym typeface="+mn-ea"/>
              </a:rPr>
              <a:t>__(self, tokenizer: Union[</a:t>
            </a:r>
            <a:r>
              <a:rPr lang="en-US" altLang="zh-CN" sz="1600" dirty="0" err="1">
                <a:ea typeface="宋体" panose="02010600030101010101" pitchFamily="2" charset="-122"/>
                <a:sym typeface="+mn-ea"/>
              </a:rPr>
              <a:t>BertTokenizer</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CustomTokenizer</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max_seq_len</a:t>
            </a:r>
            <a:r>
              <a:rPr lang="en-US" altLang="zh-CN" sz="1600" dirty="0">
                <a:ea typeface="宋体" panose="02010600030101010101" pitchFamily="2" charset="-122"/>
                <a:sym typeface="+mn-ea"/>
              </a:rPr>
              <a:t>: int = 128, mode: str = 'train'):</a:t>
            </a:r>
          </a:p>
          <a:p>
            <a:pPr marL="0" indent="0">
              <a:lnSpc>
                <a:spcPct val="100000"/>
              </a:lnSpc>
              <a:buNone/>
            </a:pPr>
            <a:r>
              <a:rPr lang="en-US" altLang="zh-CN" sz="1600" dirty="0">
                <a:ea typeface="宋体" panose="02010600030101010101" pitchFamily="2" charset="-122"/>
                <a:sym typeface="+mn-ea"/>
              </a:rPr>
              <a:t>        # </a:t>
            </a:r>
            <a:r>
              <a:rPr lang="zh-CN" altLang="en-US" sz="1600" dirty="0">
                <a:ea typeface="宋体" panose="02010600030101010101" pitchFamily="2" charset="-122"/>
                <a:sym typeface="+mn-ea"/>
              </a:rPr>
              <a:t>数据集存放位置</a:t>
            </a:r>
          </a:p>
          <a:p>
            <a:pPr marL="0" indent="0">
              <a:lnSpc>
                <a:spcPct val="100000"/>
              </a:lnSpc>
              <a:buNone/>
            </a:pPr>
            <a:r>
              <a:rPr lang="zh-CN" altLang="en-US" sz="1600" dirty="0">
                <a:ea typeface="宋体" panose="02010600030101010101" pitchFamily="2" charset="-122"/>
                <a:sym typeface="+mn-ea"/>
              </a:rPr>
              <a:t>        </a:t>
            </a:r>
            <a:r>
              <a:rPr lang="en-US" altLang="zh-CN" sz="1600" dirty="0" err="1">
                <a:ea typeface="宋体" panose="02010600030101010101" pitchFamily="2" charset="-122"/>
                <a:sym typeface="+mn-ea"/>
              </a:rPr>
              <a:t>base_path</a:t>
            </a:r>
            <a:r>
              <a:rPr lang="en-US" altLang="zh-CN" sz="1600" dirty="0">
                <a:ea typeface="宋体" panose="02010600030101010101" pitchFamily="2" charset="-122"/>
                <a:sym typeface="+mn-ea"/>
              </a:rPr>
              <a:t> = "/home/</a:t>
            </a:r>
            <a:r>
              <a:rPr lang="en-US" altLang="zh-CN" sz="1600" dirty="0" err="1">
                <a:ea typeface="宋体" panose="02010600030101010101" pitchFamily="2" charset="-122"/>
                <a:sym typeface="+mn-ea"/>
              </a:rPr>
              <a:t>aistudio</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ner_work</a:t>
            </a:r>
            <a:r>
              <a:rPr lang="en-US" altLang="zh-CN" sz="1600" dirty="0">
                <a:ea typeface="宋体" panose="02010600030101010101" pitchFamily="2" charset="-122"/>
                <a:sym typeface="+mn-ea"/>
              </a:rPr>
              <a:t>"</a:t>
            </a:r>
          </a:p>
        </p:txBody>
      </p:sp>
      <p:sp>
        <p:nvSpPr>
          <p:cNvPr id="7" name="Content Placeholder 2">
            <a:extLst>
              <a:ext uri="{FF2B5EF4-FFF2-40B4-BE49-F238E27FC236}">
                <a16:creationId xmlns:a16="http://schemas.microsoft.com/office/drawing/2014/main" id="{9EA44273-A24A-4E00-BF55-A95A0E3E4DEA}"/>
              </a:ext>
            </a:extLst>
          </p:cNvPr>
          <p:cNvSpPr txBox="1">
            <a:spLocks noGrp="1"/>
          </p:cNvSpPr>
          <p:nvPr/>
        </p:nvSpPr>
        <p:spPr>
          <a:xfrm>
            <a:off x="6373090" y="1351395"/>
            <a:ext cx="5818909"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600" dirty="0">
                <a:ea typeface="宋体" panose="02010600030101010101" pitchFamily="2" charset="-122"/>
                <a:sym typeface="+mn-ea"/>
              </a:rPr>
              <a:t>if mode == 'train':</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data_file</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ernie_train.tsv</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elif</a:t>
            </a:r>
            <a:r>
              <a:rPr lang="en-US" altLang="zh-CN" sz="1600" dirty="0">
                <a:ea typeface="宋体" panose="02010600030101010101" pitchFamily="2" charset="-122"/>
                <a:sym typeface="+mn-ea"/>
              </a:rPr>
              <a:t> mode == 'test':</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data_file</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ernie_test.tsv</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else:</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data_file</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ernie_dev.tsv</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super().__</a:t>
            </a:r>
            <a:r>
              <a:rPr lang="en-US" altLang="zh-CN" sz="1600" dirty="0" err="1">
                <a:ea typeface="宋体" panose="02010600030101010101" pitchFamily="2" charset="-122"/>
                <a:sym typeface="+mn-ea"/>
              </a:rPr>
              <a:t>init</a:t>
            </a:r>
            <a:r>
              <a:rPr lang="en-US" altLang="zh-CN" sz="1600" dirty="0">
                <a:ea typeface="宋体" panose="02010600030101010101" pitchFamily="2" charset="-122"/>
                <a:sym typeface="+mn-ea"/>
              </a:rPr>
              <a:t>__(</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base_path</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base_path</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tokenizer=tokenizer,</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max_seq_len</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max_seq_len</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mode=mode,</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data_file</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data_file</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label_list</a:t>
            </a:r>
            <a:r>
              <a:rPr lang="en-US" altLang="zh-CN" sz="1600" dirty="0">
                <a:ea typeface="宋体" panose="02010600030101010101" pitchFamily="2" charset="-122"/>
                <a:sym typeface="+mn-ea"/>
              </a:rPr>
              <a:t>=["0", "1", "2"],</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is_file_with_header</a:t>
            </a:r>
            <a:r>
              <a:rPr lang="en-US" altLang="zh-CN" sz="1600" dirty="0">
                <a:ea typeface="宋体" panose="02010600030101010101" pitchFamily="2" charset="-122"/>
                <a:sym typeface="+mn-ea"/>
              </a:rPr>
              <a:t>=False)</a:t>
            </a:r>
          </a:p>
          <a:p>
            <a:pPr marL="0" indent="0">
              <a:lnSpc>
                <a:spcPct val="100000"/>
              </a:lnSpc>
              <a:buNone/>
            </a:pPr>
            <a:endParaRPr lang="en-US" altLang="zh-CN" sz="1600" dirty="0">
              <a:ea typeface="宋体" panose="02010600030101010101" pitchFamily="2" charset="-122"/>
              <a:sym typeface="+mn-ea"/>
            </a:endParaRPr>
          </a:p>
        </p:txBody>
      </p:sp>
      <p:sp>
        <p:nvSpPr>
          <p:cNvPr id="2" name="矩形: 圆角 1">
            <a:extLst>
              <a:ext uri="{FF2B5EF4-FFF2-40B4-BE49-F238E27FC236}">
                <a16:creationId xmlns:a16="http://schemas.microsoft.com/office/drawing/2014/main" id="{5B06640D-E70A-4135-8A36-032E45EC2587}"/>
              </a:ext>
            </a:extLst>
          </p:cNvPr>
          <p:cNvSpPr/>
          <p:nvPr/>
        </p:nvSpPr>
        <p:spPr>
          <a:xfrm>
            <a:off x="6689912" y="1741394"/>
            <a:ext cx="2622176" cy="1734671"/>
          </a:xfrm>
          <a:prstGeom prst="roundRect">
            <a:avLst/>
          </a:prstGeom>
          <a:noFill/>
          <a:ln w="28575" cap="flat">
            <a:solidFill>
              <a:srgbClr val="FF0000"/>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Content Placeholder 2">
            <a:extLst>
              <a:ext uri="{FF2B5EF4-FFF2-40B4-BE49-F238E27FC236}">
                <a16:creationId xmlns:a16="http://schemas.microsoft.com/office/drawing/2014/main" id="{B34629E2-42C8-439B-BB6F-32C92958C41B}"/>
              </a:ext>
            </a:extLst>
          </p:cNvPr>
          <p:cNvSpPr txBox="1">
            <a:spLocks noGrp="1"/>
          </p:cNvSpPr>
          <p:nvPr/>
        </p:nvSpPr>
        <p:spPr>
          <a:xfrm>
            <a:off x="9446559" y="2017059"/>
            <a:ext cx="2622176" cy="966826"/>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rgbClr val="FF0000"/>
                </a:solidFill>
                <a:ea typeface="宋体" panose="02010600030101010101" pitchFamily="2" charset="-122"/>
                <a:sym typeface="+mn-ea"/>
              </a:rPr>
              <a:t>TO DO</a:t>
            </a:r>
            <a:r>
              <a:rPr lang="zh-CN" altLang="en-US" sz="1600" dirty="0">
                <a:solidFill>
                  <a:srgbClr val="FF0000"/>
                </a:solidFill>
                <a:ea typeface="宋体" panose="02010600030101010101" pitchFamily="2" charset="-122"/>
                <a:sym typeface="+mn-ea"/>
              </a:rPr>
              <a:t>：编写</a:t>
            </a:r>
            <a:r>
              <a:rPr lang="en-US" altLang="zh-CN" sz="1600" dirty="0">
                <a:solidFill>
                  <a:srgbClr val="FF0000"/>
                </a:solidFill>
                <a:ea typeface="宋体" panose="02010600030101010101" pitchFamily="2" charset="-122"/>
                <a:sym typeface="+mn-ea"/>
              </a:rPr>
              <a:t>trans2ernie.py</a:t>
            </a:r>
          </a:p>
          <a:p>
            <a:pPr marL="0" indent="0">
              <a:lnSpc>
                <a:spcPct val="150000"/>
              </a:lnSpc>
              <a:buNone/>
            </a:pPr>
            <a:r>
              <a:rPr lang="zh-CN" altLang="en-US" sz="1600" dirty="0">
                <a:solidFill>
                  <a:srgbClr val="FF0000"/>
                </a:solidFill>
                <a:ea typeface="宋体" panose="02010600030101010101" pitchFamily="2" charset="-122"/>
                <a:sym typeface="+mn-ea"/>
              </a:rPr>
              <a:t>这里需要转换为</a:t>
            </a:r>
            <a:r>
              <a:rPr lang="en-US" altLang="zh-CN" sz="1600" dirty="0" err="1">
                <a:solidFill>
                  <a:srgbClr val="FF0000"/>
                </a:solidFill>
                <a:ea typeface="宋体" panose="02010600030101010101" pitchFamily="2" charset="-122"/>
                <a:sym typeface="+mn-ea"/>
              </a:rPr>
              <a:t>tsv</a:t>
            </a:r>
            <a:r>
              <a:rPr lang="zh-CN" altLang="en-US" sz="1600" dirty="0">
                <a:solidFill>
                  <a:srgbClr val="FF0000"/>
                </a:solidFill>
                <a:ea typeface="宋体" panose="02010600030101010101" pitchFamily="2" charset="-122"/>
                <a:sym typeface="+mn-ea"/>
              </a:rPr>
              <a:t>格式，</a:t>
            </a:r>
            <a:endParaRPr lang="en-US" altLang="zh-CN" sz="1600" dirty="0">
              <a:solidFill>
                <a:srgbClr val="FF0000"/>
              </a:solidFill>
              <a:ea typeface="宋体" panose="02010600030101010101" pitchFamily="2" charset="-122"/>
              <a:sym typeface="+mn-ea"/>
            </a:endParaRPr>
          </a:p>
          <a:p>
            <a:pPr marL="0" indent="0">
              <a:lnSpc>
                <a:spcPct val="150000"/>
              </a:lnSpc>
              <a:buNone/>
            </a:pPr>
            <a:r>
              <a:rPr lang="zh-CN" altLang="en-US" sz="1600" dirty="0">
                <a:solidFill>
                  <a:srgbClr val="FF0000"/>
                </a:solidFill>
                <a:ea typeface="宋体" panose="02010600030101010101" pitchFamily="2" charset="-122"/>
                <a:sym typeface="+mn-ea"/>
              </a:rPr>
              <a:t>且</a:t>
            </a:r>
            <a:r>
              <a:rPr lang="en-US" altLang="zh-CN" sz="1600" dirty="0">
                <a:solidFill>
                  <a:srgbClr val="FF0000"/>
                </a:solidFill>
                <a:ea typeface="宋体" panose="02010600030101010101" pitchFamily="2" charset="-122"/>
                <a:sym typeface="+mn-ea"/>
              </a:rPr>
              <a:t>label</a:t>
            </a:r>
            <a:r>
              <a:rPr lang="zh-CN" altLang="en-US" sz="1600" dirty="0">
                <a:solidFill>
                  <a:srgbClr val="FF0000"/>
                </a:solidFill>
                <a:ea typeface="宋体" panose="02010600030101010101" pitchFamily="2" charset="-122"/>
                <a:sym typeface="+mn-ea"/>
              </a:rPr>
              <a:t>在第一列，</a:t>
            </a:r>
            <a:r>
              <a:rPr lang="en-US" altLang="zh-CN" sz="1600" dirty="0">
                <a:solidFill>
                  <a:srgbClr val="FF0000"/>
                </a:solidFill>
                <a:ea typeface="宋体" panose="02010600030101010101" pitchFamily="2" charset="-122"/>
                <a:sym typeface="+mn-ea"/>
              </a:rPr>
              <a:t>text</a:t>
            </a:r>
            <a:r>
              <a:rPr lang="zh-CN" altLang="en-US" sz="1600" dirty="0">
                <a:solidFill>
                  <a:srgbClr val="FF0000"/>
                </a:solidFill>
                <a:ea typeface="宋体" panose="02010600030101010101" pitchFamily="2" charset="-122"/>
                <a:sym typeface="+mn-ea"/>
              </a:rPr>
              <a:t>为第二列</a:t>
            </a:r>
            <a:endParaRPr lang="en-US" altLang="zh-CN"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23473229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产品评论观点提取</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199505"/>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数据集设置</a:t>
            </a:r>
            <a:endParaRPr lang="en-US" altLang="zh-CN" sz="1600" dirty="0">
              <a:ea typeface="宋体" panose="02010600030101010101" pitchFamily="2" charset="-122"/>
              <a:sym typeface="+mn-ea"/>
            </a:endParaRPr>
          </a:p>
          <a:p>
            <a:pPr marL="0" indent="0">
              <a:lnSpc>
                <a:spcPct val="150000"/>
              </a:lnSpc>
              <a:buNone/>
            </a:pPr>
            <a:r>
              <a:rPr lang="en-US" altLang="zh-CN" sz="1600" dirty="0" err="1">
                <a:ea typeface="宋体" panose="02010600030101010101" pitchFamily="2" charset="-122"/>
                <a:sym typeface="+mn-ea"/>
              </a:rPr>
              <a:t>train_dataset</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MyDataset</a:t>
            </a:r>
            <a:r>
              <a:rPr lang="en-US" altLang="zh-CN" sz="1600" dirty="0">
                <a:ea typeface="宋体" panose="02010600030101010101" pitchFamily="2" charset="-122"/>
                <a:sym typeface="+mn-ea"/>
              </a:rPr>
              <a:t>(tokenizer=</a:t>
            </a:r>
            <a:r>
              <a:rPr lang="en-US" altLang="zh-CN" sz="1600" dirty="0" err="1">
                <a:ea typeface="宋体" panose="02010600030101010101" pitchFamily="2" charset="-122"/>
                <a:sym typeface="+mn-ea"/>
              </a:rPr>
              <a:t>model.get_tokenizer</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max_seq_len</a:t>
            </a:r>
            <a:r>
              <a:rPr lang="en-US" altLang="zh-CN" sz="1600" dirty="0">
                <a:ea typeface="宋体" panose="02010600030101010101" pitchFamily="2" charset="-122"/>
                <a:sym typeface="+mn-ea"/>
              </a:rPr>
              <a:t>=512, mode='train')</a:t>
            </a:r>
          </a:p>
          <a:p>
            <a:pPr marL="0" indent="0">
              <a:lnSpc>
                <a:spcPct val="150000"/>
              </a:lnSpc>
              <a:buNone/>
            </a:pPr>
            <a:r>
              <a:rPr lang="en-US" altLang="zh-CN" sz="1600" dirty="0" err="1">
                <a:ea typeface="宋体" panose="02010600030101010101" pitchFamily="2" charset="-122"/>
                <a:sym typeface="+mn-ea"/>
              </a:rPr>
              <a:t>test_dataset</a:t>
            </a:r>
            <a:r>
              <a:rPr lang="en-US" altLang="zh-CN" sz="1600" dirty="0">
                <a:ea typeface="宋体" panose="02010600030101010101" pitchFamily="2" charset="-122"/>
                <a:sym typeface="+mn-ea"/>
              </a:rPr>
              <a:t> = </a:t>
            </a:r>
            <a:r>
              <a:rPr lang="en-US" altLang="zh-CN" sz="1600" dirty="0" err="1">
                <a:ea typeface="宋体" panose="02010600030101010101" pitchFamily="2" charset="-122"/>
                <a:sym typeface="+mn-ea"/>
              </a:rPr>
              <a:t>MyDataset</a:t>
            </a:r>
            <a:r>
              <a:rPr lang="en-US" altLang="zh-CN" sz="1600" dirty="0">
                <a:ea typeface="宋体" panose="02010600030101010101" pitchFamily="2" charset="-122"/>
                <a:sym typeface="+mn-ea"/>
              </a:rPr>
              <a:t>(tokenizer=</a:t>
            </a:r>
            <a:r>
              <a:rPr lang="en-US" altLang="zh-CN" sz="1600" dirty="0" err="1">
                <a:ea typeface="宋体" panose="02010600030101010101" pitchFamily="2" charset="-122"/>
                <a:sym typeface="+mn-ea"/>
              </a:rPr>
              <a:t>model.get_tokenizer</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max_seq_len</a:t>
            </a:r>
            <a:r>
              <a:rPr lang="en-US" altLang="zh-CN" sz="1600" dirty="0">
                <a:ea typeface="宋体" panose="02010600030101010101" pitchFamily="2" charset="-122"/>
                <a:sym typeface="+mn-ea"/>
              </a:rPr>
              <a:t>=512, mode='test')</a:t>
            </a:r>
          </a:p>
          <a:p>
            <a:pPr marL="0" indent="0">
              <a:lnSpc>
                <a:spcPct val="150000"/>
              </a:lnSpc>
              <a:buNone/>
            </a:pPr>
            <a:r>
              <a:rPr lang="en-US" altLang="zh-CN" sz="1600" dirty="0">
                <a:solidFill>
                  <a:srgbClr val="FF0000"/>
                </a:solidFill>
                <a:ea typeface="宋体" panose="02010600030101010101" pitchFamily="2" charset="-122"/>
                <a:sym typeface="+mn-ea"/>
              </a:rPr>
              <a:t>Step2</a:t>
            </a:r>
            <a:r>
              <a:rPr lang="zh-CN" altLang="en-US" sz="1600" dirty="0">
                <a:solidFill>
                  <a:srgbClr val="FF0000"/>
                </a:solidFill>
                <a:ea typeface="宋体" panose="02010600030101010101" pitchFamily="2" charset="-122"/>
                <a:sym typeface="+mn-ea"/>
              </a:rPr>
              <a:t>，使用</a:t>
            </a:r>
            <a:r>
              <a:rPr lang="en-US" altLang="zh-CN" sz="1600" dirty="0" err="1">
                <a:solidFill>
                  <a:srgbClr val="FF0000"/>
                </a:solidFill>
                <a:ea typeface="宋体" panose="02010600030101010101" pitchFamily="2" charset="-122"/>
                <a:sym typeface="+mn-ea"/>
              </a:rPr>
              <a:t>PaddleHub</a:t>
            </a:r>
            <a:endParaRPr lang="en-US" altLang="zh-CN" sz="1600" dirty="0">
              <a:solidFill>
                <a:srgbClr val="FF0000"/>
              </a:solidFill>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model = </a:t>
            </a:r>
            <a:r>
              <a:rPr lang="en-US" altLang="zh-CN" sz="1600" dirty="0" err="1">
                <a:ea typeface="宋体" panose="02010600030101010101" pitchFamily="2" charset="-122"/>
                <a:sym typeface="+mn-ea"/>
              </a:rPr>
              <a:t>hub.Module</a:t>
            </a:r>
            <a:r>
              <a:rPr lang="en-US" altLang="zh-CN" sz="1600" dirty="0">
                <a:ea typeface="宋体" panose="02010600030101010101" pitchFamily="2" charset="-122"/>
                <a:sym typeface="+mn-ea"/>
              </a:rPr>
              <a:t>(name='</a:t>
            </a:r>
            <a:r>
              <a:rPr lang="en-US" altLang="zh-CN" sz="1600" dirty="0" err="1">
                <a:ea typeface="宋体" panose="02010600030101010101" pitchFamily="2" charset="-122"/>
                <a:sym typeface="+mn-ea"/>
              </a:rPr>
              <a:t>ernie_tiny</a:t>
            </a:r>
            <a:r>
              <a:rPr lang="en-US" altLang="zh-CN" sz="1600" dirty="0">
                <a:ea typeface="宋体" panose="02010600030101010101" pitchFamily="2" charset="-122"/>
                <a:sym typeface="+mn-ea"/>
              </a:rPr>
              <a:t>', version='2.0.1', task='seq-</a:t>
            </a:r>
            <a:r>
              <a:rPr lang="en-US" altLang="zh-CN" sz="1600" dirty="0" err="1">
                <a:ea typeface="宋体" panose="02010600030101010101" pitchFamily="2" charset="-122"/>
                <a:sym typeface="+mn-ea"/>
              </a:rPr>
              <a:t>cls</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num_classes</a:t>
            </a:r>
            <a:r>
              <a:rPr lang="en-US" altLang="zh-CN" sz="1600" dirty="0">
                <a:ea typeface="宋体" panose="02010600030101010101" pitchFamily="2" charset="-122"/>
                <a:sym typeface="+mn-ea"/>
              </a:rPr>
              <a:t>=3)</a:t>
            </a:r>
          </a:p>
          <a:p>
            <a:pPr marL="0" indent="0">
              <a:lnSpc>
                <a:spcPct val="150000"/>
              </a:lnSpc>
              <a:buNone/>
            </a:pPr>
            <a:r>
              <a:rPr lang="en-US" altLang="zh-CN" sz="1600" dirty="0">
                <a:solidFill>
                  <a:srgbClr val="FF0000"/>
                </a:solidFill>
                <a:ea typeface="宋体" panose="02010600030101010101" pitchFamily="2" charset="-122"/>
                <a:sym typeface="+mn-ea"/>
              </a:rPr>
              <a:t>Step3</a:t>
            </a:r>
            <a:r>
              <a:rPr lang="zh-CN" altLang="en-US" sz="1600" dirty="0">
                <a:solidFill>
                  <a:srgbClr val="FF0000"/>
                </a:solidFill>
                <a:ea typeface="宋体" panose="02010600030101010101" pitchFamily="2" charset="-122"/>
                <a:sym typeface="+mn-ea"/>
              </a:rPr>
              <a:t>，设置优化器，运行配置</a:t>
            </a:r>
            <a:endParaRPr lang="en-US" altLang="zh-CN" sz="1600" dirty="0">
              <a:solidFill>
                <a:srgbClr val="FF0000"/>
              </a:solidFill>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optimizer = </a:t>
            </a:r>
            <a:r>
              <a:rPr lang="en-US" altLang="zh-CN" sz="1600" dirty="0" err="1">
                <a:ea typeface="宋体" panose="02010600030101010101" pitchFamily="2" charset="-122"/>
                <a:sym typeface="+mn-ea"/>
              </a:rPr>
              <a:t>paddle.optimizer.AdamW</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learning_rate</a:t>
            </a:r>
            <a:r>
              <a:rPr lang="en-US" altLang="zh-CN" sz="1600" dirty="0">
                <a:ea typeface="宋体" panose="02010600030101010101" pitchFamily="2" charset="-122"/>
                <a:sym typeface="+mn-ea"/>
              </a:rPr>
              <a:t>=5e-5, parameters=</a:t>
            </a:r>
            <a:r>
              <a:rPr lang="en-US" altLang="zh-CN" sz="1600" dirty="0" err="1">
                <a:ea typeface="宋体" panose="02010600030101010101" pitchFamily="2" charset="-122"/>
                <a:sym typeface="+mn-ea"/>
              </a:rPr>
              <a:t>model.parameters</a:t>
            </a:r>
            <a:r>
              <a:rPr lang="en-US" altLang="zh-CN" sz="1600" dirty="0">
                <a:ea typeface="宋体" panose="02010600030101010101" pitchFamily="2" charset="-122"/>
                <a:sym typeface="+mn-ea"/>
              </a:rPr>
              <a:t>())</a:t>
            </a:r>
          </a:p>
          <a:p>
            <a:pPr marL="0" indent="0">
              <a:lnSpc>
                <a:spcPct val="150000"/>
              </a:lnSpc>
              <a:buNone/>
            </a:pPr>
            <a:r>
              <a:rPr lang="en-US" altLang="zh-CN" sz="1600" dirty="0">
                <a:ea typeface="宋体" panose="02010600030101010101" pitchFamily="2" charset="-122"/>
                <a:sym typeface="+mn-ea"/>
              </a:rPr>
              <a:t>trainer = </a:t>
            </a:r>
            <a:r>
              <a:rPr lang="en-US" altLang="zh-CN" sz="1600" dirty="0" err="1">
                <a:ea typeface="宋体" panose="02010600030101010101" pitchFamily="2" charset="-122"/>
                <a:sym typeface="+mn-ea"/>
              </a:rPr>
              <a:t>hub.Trainer</a:t>
            </a:r>
            <a:r>
              <a:rPr lang="en-US" altLang="zh-CN" sz="1600" dirty="0">
                <a:ea typeface="宋体" panose="02010600030101010101" pitchFamily="2" charset="-122"/>
                <a:sym typeface="+mn-ea"/>
              </a:rPr>
              <a:t>(model, optimizer, </a:t>
            </a:r>
            <a:r>
              <a:rPr lang="en-US" altLang="zh-CN" sz="1600" dirty="0" err="1">
                <a:ea typeface="宋体" panose="02010600030101010101" pitchFamily="2" charset="-122"/>
                <a:sym typeface="+mn-ea"/>
              </a:rPr>
              <a:t>checkpoint_dir</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ernie_checkpoint</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use_gpu</a:t>
            </a:r>
            <a:r>
              <a:rPr lang="en-US" altLang="zh-CN" sz="1600" dirty="0">
                <a:ea typeface="宋体" panose="02010600030101010101" pitchFamily="2" charset="-122"/>
                <a:sym typeface="+mn-ea"/>
              </a:rPr>
              <a:t>=True)</a:t>
            </a:r>
          </a:p>
        </p:txBody>
      </p:sp>
      <p:sp>
        <p:nvSpPr>
          <p:cNvPr id="7" name="Content Placeholder 2">
            <a:extLst>
              <a:ext uri="{FF2B5EF4-FFF2-40B4-BE49-F238E27FC236}">
                <a16:creationId xmlns:a16="http://schemas.microsoft.com/office/drawing/2014/main" id="{9EA44273-A24A-4E00-BF55-A95A0E3E4DEA}"/>
              </a:ext>
            </a:extLst>
          </p:cNvPr>
          <p:cNvSpPr txBox="1">
            <a:spLocks noGrp="1"/>
          </p:cNvSpPr>
          <p:nvPr/>
        </p:nvSpPr>
        <p:spPr>
          <a:xfrm>
            <a:off x="6373090" y="1351395"/>
            <a:ext cx="5818909"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600" dirty="0" err="1">
                <a:ea typeface="宋体" panose="02010600030101010101" pitchFamily="2" charset="-122"/>
                <a:sym typeface="+mn-ea"/>
              </a:rPr>
              <a:t>trainer.train</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train_dataset</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epochs=3,</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batch_size</a:t>
            </a:r>
            <a:r>
              <a:rPr lang="en-US" altLang="zh-CN" sz="1600" dirty="0">
                <a:ea typeface="宋体" panose="02010600030101010101" pitchFamily="2" charset="-122"/>
                <a:sym typeface="+mn-ea"/>
              </a:rPr>
              <a:t>=32,</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save_interval</a:t>
            </a:r>
            <a:r>
              <a:rPr lang="en-US" altLang="zh-CN" sz="1600" dirty="0">
                <a:ea typeface="宋体" panose="02010600030101010101" pitchFamily="2" charset="-122"/>
                <a:sym typeface="+mn-ea"/>
              </a:rPr>
              <a:t>=1,</a:t>
            </a:r>
          </a:p>
          <a:p>
            <a:pPr marL="0" indent="0">
              <a:lnSpc>
                <a:spcPct val="100000"/>
              </a:lnSpc>
              <a:buNone/>
            </a:pPr>
            <a:r>
              <a:rPr lang="en-US" altLang="zh-CN" sz="1600" dirty="0">
                <a:ea typeface="宋体" panose="02010600030101010101" pitchFamily="2" charset="-122"/>
                <a:sym typeface="+mn-ea"/>
              </a:rPr>
              <a:t>)</a:t>
            </a:r>
          </a:p>
          <a:p>
            <a:pPr marL="0" indent="0">
              <a:lnSpc>
                <a:spcPct val="100000"/>
              </a:lnSpc>
              <a:buNone/>
            </a:pPr>
            <a:r>
              <a:rPr lang="en-US" altLang="zh-CN" sz="1600" dirty="0">
                <a:solidFill>
                  <a:srgbClr val="FF0000"/>
                </a:solidFill>
                <a:ea typeface="宋体" panose="02010600030101010101" pitchFamily="2" charset="-122"/>
                <a:sym typeface="+mn-ea"/>
              </a:rPr>
              <a:t>Step4</a:t>
            </a:r>
            <a:r>
              <a:rPr lang="zh-CN" altLang="en-US" sz="1600" dirty="0">
                <a:solidFill>
                  <a:srgbClr val="FF0000"/>
                </a:solidFill>
                <a:ea typeface="宋体" panose="02010600030101010101" pitchFamily="2" charset="-122"/>
                <a:sym typeface="+mn-ea"/>
              </a:rPr>
              <a:t>，预测</a:t>
            </a:r>
            <a:endParaRPr lang="en-US" altLang="zh-CN" sz="1600" dirty="0">
              <a:solidFill>
                <a:srgbClr val="FF0000"/>
              </a:solidFill>
              <a:ea typeface="宋体" panose="02010600030101010101" pitchFamily="2" charset="-122"/>
              <a:sym typeface="+mn-ea"/>
            </a:endParaRPr>
          </a:p>
          <a:p>
            <a:pPr marL="0" indent="0">
              <a:lnSpc>
                <a:spcPct val="100000"/>
              </a:lnSpc>
              <a:buNone/>
            </a:pPr>
            <a:r>
              <a:rPr lang="en-US" altLang="zh-CN" sz="1600" dirty="0" err="1">
                <a:ea typeface="宋体" panose="02010600030101010101" pitchFamily="2" charset="-122"/>
                <a:sym typeface="+mn-ea"/>
              </a:rPr>
              <a:t>label_map</a:t>
            </a:r>
            <a:r>
              <a:rPr lang="en-US" altLang="zh-CN" sz="1600" dirty="0">
                <a:ea typeface="宋体" panose="02010600030101010101" pitchFamily="2" charset="-122"/>
                <a:sym typeface="+mn-ea"/>
              </a:rPr>
              <a:t> = {0: 0, 1: 1, 2: 2}</a:t>
            </a:r>
          </a:p>
          <a:p>
            <a:pPr marL="0" indent="0">
              <a:lnSpc>
                <a:spcPct val="100000"/>
              </a:lnSpc>
              <a:buNone/>
            </a:pPr>
            <a:r>
              <a:rPr lang="en-US" altLang="zh-CN" sz="1600" dirty="0">
                <a:ea typeface="宋体" panose="02010600030101010101" pitchFamily="2" charset="-122"/>
                <a:sym typeface="+mn-ea"/>
              </a:rPr>
              <a:t>model = </a:t>
            </a:r>
            <a:r>
              <a:rPr lang="en-US" altLang="zh-CN" sz="1600" dirty="0" err="1">
                <a:ea typeface="宋体" panose="02010600030101010101" pitchFamily="2" charset="-122"/>
                <a:sym typeface="+mn-ea"/>
              </a:rPr>
              <a:t>hub.Module</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name='</a:t>
            </a:r>
            <a:r>
              <a:rPr lang="en-US" altLang="zh-CN" sz="1600" dirty="0" err="1">
                <a:ea typeface="宋体" panose="02010600030101010101" pitchFamily="2" charset="-122"/>
                <a:sym typeface="+mn-ea"/>
              </a:rPr>
              <a:t>ernie_tiny</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version='2.0.1',</a:t>
            </a:r>
          </a:p>
          <a:p>
            <a:pPr marL="0" indent="0">
              <a:lnSpc>
                <a:spcPct val="100000"/>
              </a:lnSpc>
              <a:buNone/>
            </a:pPr>
            <a:r>
              <a:rPr lang="en-US" altLang="zh-CN" sz="1600" dirty="0">
                <a:ea typeface="宋体" panose="02010600030101010101" pitchFamily="2" charset="-122"/>
                <a:sym typeface="+mn-ea"/>
              </a:rPr>
              <a:t>    task='seq-</a:t>
            </a:r>
            <a:r>
              <a:rPr lang="en-US" altLang="zh-CN" sz="1600" dirty="0" err="1">
                <a:ea typeface="宋体" panose="02010600030101010101" pitchFamily="2" charset="-122"/>
                <a:sym typeface="+mn-ea"/>
              </a:rPr>
              <a:t>cls</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load_checkpoint</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ernie_checkpoint</a:t>
            </a:r>
            <a:r>
              <a:rPr lang="en-US" altLang="zh-CN" sz="1600" dirty="0">
                <a:ea typeface="宋体" panose="02010600030101010101" pitchFamily="2" charset="-122"/>
                <a:sym typeface="+mn-ea"/>
              </a:rPr>
              <a:t>/epoch_3/</a:t>
            </a:r>
            <a:r>
              <a:rPr lang="en-US" altLang="zh-CN" sz="1600" dirty="0" err="1">
                <a:ea typeface="宋体" panose="02010600030101010101" pitchFamily="2" charset="-122"/>
                <a:sym typeface="+mn-ea"/>
              </a:rPr>
              <a:t>model.pdparams</a:t>
            </a:r>
            <a:r>
              <a:rPr lang="en-US" altLang="zh-CN" sz="1600" dirty="0">
                <a:ea typeface="宋体" panose="02010600030101010101" pitchFamily="2" charset="-122"/>
                <a:sym typeface="+mn-ea"/>
              </a:rPr>
              <a:t>', </a:t>
            </a:r>
            <a:r>
              <a:rPr lang="en-US" altLang="zh-CN" sz="1600" dirty="0" err="1">
                <a:ea typeface="宋体" panose="02010600030101010101" pitchFamily="2" charset="-122"/>
                <a:sym typeface="+mn-ea"/>
              </a:rPr>
              <a:t>label_map</a:t>
            </a:r>
            <a:r>
              <a:rPr lang="en-US" altLang="zh-CN" sz="1600" dirty="0">
                <a:ea typeface="宋体" panose="02010600030101010101" pitchFamily="2" charset="-122"/>
                <a:sym typeface="+mn-ea"/>
              </a:rPr>
              <a:t>=</a:t>
            </a:r>
            <a:r>
              <a:rPr lang="en-US" altLang="zh-CN" sz="1600" dirty="0" err="1">
                <a:ea typeface="宋体" panose="02010600030101010101" pitchFamily="2" charset="-122"/>
                <a:sym typeface="+mn-ea"/>
              </a:rPr>
              <a:t>label_map</a:t>
            </a:r>
            <a:r>
              <a:rPr lang="en-US" altLang="zh-CN" sz="1600" dirty="0">
                <a:ea typeface="宋体" panose="02010600030101010101" pitchFamily="2" charset="-122"/>
                <a:sym typeface="+mn-ea"/>
              </a:rPr>
              <a:t>)</a:t>
            </a:r>
          </a:p>
          <a:p>
            <a:pPr marL="0" indent="0">
              <a:lnSpc>
                <a:spcPct val="100000"/>
              </a:lnSpc>
              <a:buNone/>
            </a:pPr>
            <a:r>
              <a:rPr lang="en-US" altLang="zh-CN" sz="1600" dirty="0">
                <a:ea typeface="宋体" panose="02010600030101010101" pitchFamily="2" charset="-122"/>
                <a:sym typeface="+mn-ea"/>
              </a:rPr>
              <a:t>model</a:t>
            </a:r>
          </a:p>
          <a:p>
            <a:pPr marL="0" indent="0">
              <a:lnSpc>
                <a:spcPct val="100000"/>
              </a:lnSpc>
              <a:buNone/>
            </a:pPr>
            <a:endParaRPr lang="en-US" altLang="zh-CN" sz="1600" dirty="0">
              <a:ea typeface="宋体" panose="02010600030101010101" pitchFamily="2" charset="-122"/>
              <a:sym typeface="+mn-ea"/>
            </a:endParaRPr>
          </a:p>
        </p:txBody>
      </p:sp>
    </p:spTree>
    <p:custDataLst>
      <p:tags r:id="rId1"/>
    </p:custDataLst>
    <p:extLst>
      <p:ext uri="{BB962C8B-B14F-4D97-AF65-F5344CB8AC3E}">
        <p14:creationId xmlns:p14="http://schemas.microsoft.com/office/powerpoint/2010/main" val="381683315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产品评论观点提取</a:t>
            </a:r>
            <a:endParaRPr lang="en-US" altLang="zh-CN"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Project: </a:t>
            </a:r>
            <a:r>
              <a:rPr lang="zh-CN" altLang="en-US" dirty="0">
                <a:ea typeface="宋体" panose="02010600030101010101" pitchFamily="2" charset="-122"/>
                <a:sym typeface="+mn-ea"/>
              </a:rPr>
              <a:t>产品评论观点提取</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199505"/>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solidFill>
                  <a:srgbClr val="FF0000"/>
                </a:solidFill>
                <a:ea typeface="宋体" panose="02010600030101010101" pitchFamily="2" charset="-122"/>
                <a:sym typeface="+mn-ea"/>
              </a:rPr>
              <a:t>预测数据的格式：</a:t>
            </a:r>
            <a:endParaRPr lang="en-US" altLang="zh-CN" sz="1600" dirty="0">
              <a:solidFill>
                <a:srgbClr val="FF0000"/>
              </a:solidFill>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共享一个额度，没啥必要，四个卡不要年费吗？你这种人头，银行最喜欢，广发是出了名的风控严，套现就给你封</a:t>
            </a:r>
            <a:r>
              <a:rPr lang="en-US" altLang="zh-CN" sz="1600" dirty="0">
                <a:ea typeface="宋体" panose="02010600030101010101" pitchFamily="2" charset="-122"/>
                <a:sym typeface="+mn-ea"/>
              </a:rPr>
              <a:t>...'],</a:t>
            </a:r>
          </a:p>
          <a:p>
            <a:pPr marL="0" indent="0">
              <a:lnSpc>
                <a:spcPct val="150000"/>
              </a:lnSpc>
              <a:buNone/>
            </a:pP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炸了，就</a:t>
            </a:r>
            <a:r>
              <a:rPr lang="en-US" altLang="zh-CN" sz="1600" dirty="0">
                <a:ea typeface="宋体" panose="02010600030101010101" pitchFamily="2" charset="-122"/>
                <a:sym typeface="+mn-ea"/>
              </a:rPr>
              <a:t>2000.</a:t>
            </a:r>
            <a:r>
              <a:rPr lang="zh-CN" altLang="en-US" sz="1600" dirty="0">
                <a:ea typeface="宋体" panose="02010600030101010101" pitchFamily="2" charset="-122"/>
                <a:sym typeface="+mn-ea"/>
              </a:rPr>
              <a:t>浦发没那么好心，草</a:t>
            </a:r>
            <a:r>
              <a:rPr lang="en-US" altLang="zh-CN" sz="1600" dirty="0">
                <a:ea typeface="宋体" panose="02010600030101010101" pitchFamily="2" charset="-122"/>
                <a:sym typeface="+mn-ea"/>
              </a:rPr>
              <a:t>'],</a:t>
            </a:r>
          </a:p>
          <a:p>
            <a:pPr marL="0" indent="0">
              <a:lnSpc>
                <a:spcPct val="150000"/>
              </a:lnSpc>
              <a:buNone/>
            </a:pP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挂了电话自己打过去分期提额可以少分一点的</a:t>
            </a:r>
            <a:r>
              <a:rPr lang="en-US" altLang="zh-CN" sz="1600" dirty="0">
                <a:ea typeface="宋体" panose="02010600030101010101" pitchFamily="2" charset="-122"/>
                <a:sym typeface="+mn-ea"/>
              </a:rPr>
              <a:t>’],</a:t>
            </a:r>
          </a:p>
          <a:p>
            <a:pPr marL="0" indent="0">
              <a:lnSpc>
                <a:spcPct val="150000"/>
              </a:lnSpc>
              <a:buNone/>
            </a:pPr>
            <a:r>
              <a:rPr lang="en-US" altLang="zh-CN" sz="1600" dirty="0">
                <a:ea typeface="宋体" panose="02010600030101010101" pitchFamily="2" charset="-122"/>
                <a:sym typeface="+mn-ea"/>
              </a:rPr>
              <a:t>….</a:t>
            </a:r>
          </a:p>
          <a:p>
            <a:pPr marL="0" indent="0">
              <a:lnSpc>
                <a:spcPct val="150000"/>
              </a:lnSpc>
              <a:buNone/>
            </a:pPr>
            <a:r>
              <a:rPr lang="en-US" altLang="zh-CN" sz="1600" dirty="0">
                <a:ea typeface="宋体" panose="02010600030101010101" pitchFamily="2" charset="-122"/>
                <a:sym typeface="+mn-ea"/>
              </a:rPr>
              <a:t>]</a:t>
            </a:r>
          </a:p>
        </p:txBody>
      </p:sp>
    </p:spTree>
    <p:custDataLst>
      <p:tags r:id="rId1"/>
    </p:custDataLst>
    <p:extLst>
      <p:ext uri="{BB962C8B-B14F-4D97-AF65-F5344CB8AC3E}">
        <p14:creationId xmlns:p14="http://schemas.microsoft.com/office/powerpoint/2010/main" val="300445808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61"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Thinking &amp; Action</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843112" y="1197200"/>
            <a:ext cx="5124919" cy="47972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Action1</a:t>
            </a:r>
            <a:r>
              <a:rPr lang="zh-CN" altLang="en-US" sz="1600" dirty="0">
                <a:ea typeface="宋体" panose="02010600030101010101" pitchFamily="2" charset="-122"/>
                <a:sym typeface="+mn-ea"/>
              </a:rPr>
              <a:t>：产品评论观点提取</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https://aistudio.baidu.com/aistudio/competition/detail/142</a:t>
            </a: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训练集：</a:t>
            </a:r>
            <a:r>
              <a:rPr lang="en-US" altLang="zh-CN" sz="1600" dirty="0">
                <a:ea typeface="宋体" panose="02010600030101010101" pitchFamily="2" charset="-122"/>
                <a:sym typeface="+mn-ea"/>
              </a:rPr>
              <a:t>7528</a:t>
            </a:r>
            <a:r>
              <a:rPr lang="zh-CN" altLang="en-US" sz="1600" dirty="0">
                <a:ea typeface="宋体" panose="02010600030101010101" pitchFamily="2" charset="-122"/>
                <a:sym typeface="+mn-ea"/>
              </a:rPr>
              <a:t>条评论文本 </a:t>
            </a:r>
            <a:r>
              <a:rPr lang="en-US" altLang="zh-CN" sz="1600" dirty="0">
                <a:ea typeface="宋体" panose="02010600030101010101" pitchFamily="2" charset="-122"/>
                <a:sym typeface="+mn-ea"/>
              </a:rPr>
              <a:t>train_data_public.csv</a:t>
            </a:r>
          </a:p>
          <a:p>
            <a:pPr marL="0" indent="0">
              <a:lnSpc>
                <a:spcPct val="150000"/>
              </a:lnSpc>
              <a:buNone/>
            </a:pPr>
            <a:r>
              <a:rPr lang="zh-CN" altLang="en-US" sz="1600" dirty="0">
                <a:ea typeface="宋体" panose="02010600030101010101" pitchFamily="2" charset="-122"/>
                <a:sym typeface="+mn-ea"/>
              </a:rPr>
              <a:t>测试集：</a:t>
            </a:r>
            <a:r>
              <a:rPr lang="en-US" altLang="zh-CN" sz="1600" dirty="0">
                <a:ea typeface="宋体" panose="02010600030101010101" pitchFamily="2" charset="-122"/>
                <a:sym typeface="+mn-ea"/>
              </a:rPr>
              <a:t>2883</a:t>
            </a:r>
            <a:r>
              <a:rPr lang="zh-CN" altLang="en-US" sz="1600" dirty="0">
                <a:ea typeface="宋体" panose="02010600030101010101" pitchFamily="2" charset="-122"/>
                <a:sym typeface="+mn-ea"/>
              </a:rPr>
              <a:t>条评论文本 </a:t>
            </a:r>
            <a:r>
              <a:rPr lang="en-US" altLang="zh-CN" sz="1600" dirty="0">
                <a:ea typeface="宋体" panose="02010600030101010101" pitchFamily="2" charset="-122"/>
                <a:sym typeface="+mn-ea"/>
              </a:rPr>
              <a:t>test_public.csv</a:t>
            </a:r>
          </a:p>
        </p:txBody>
      </p:sp>
      <p:pic>
        <p:nvPicPr>
          <p:cNvPr id="1026" name="Picture 2">
            <a:extLst>
              <a:ext uri="{FF2B5EF4-FFF2-40B4-BE49-F238E27FC236}">
                <a16:creationId xmlns:a16="http://schemas.microsoft.com/office/drawing/2014/main" id="{16E3B130-79F4-4EFF-BCF6-924F0518C6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6388" y="1357617"/>
            <a:ext cx="4492894" cy="246750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F57461F7-6493-4F21-A94F-7A4F7BD27795}"/>
              </a:ext>
            </a:extLst>
          </p:cNvPr>
          <p:cNvSpPr txBox="1"/>
          <p:nvPr/>
        </p:nvSpPr>
        <p:spPr>
          <a:xfrm>
            <a:off x="6532835" y="4454190"/>
            <a:ext cx="5220000" cy="1200329"/>
          </a:xfrm>
          <a:prstGeom prst="rect">
            <a:avLst/>
          </a:prstGeom>
          <a:noFill/>
        </p:spPr>
        <p:txBody>
          <a:bodyPr wrap="square" rtlCol="0">
            <a:spAutoFit/>
          </a:bodyPr>
          <a:lstStyle/>
          <a:p>
            <a:r>
              <a:rPr lang="zh-CN" altLang="en-US" dirty="0">
                <a:solidFill>
                  <a:schemeClr val="tx1"/>
                </a:solidFill>
                <a:highlight>
                  <a:srgbClr val="00FF00"/>
                </a:highlight>
                <a:latin typeface="微软雅黑" charset="0"/>
                <a:ea typeface="微软雅黑" charset="0"/>
                <a:cs typeface="微软雅黑" charset="0"/>
              </a:rPr>
              <a:t>产品</a:t>
            </a:r>
            <a:r>
              <a:rPr lang="zh-CN" altLang="en-US" dirty="0">
                <a:solidFill>
                  <a:schemeClr val="tx1"/>
                </a:solidFill>
                <a:latin typeface="微软雅黑" charset="0"/>
                <a:ea typeface="微软雅黑" charset="0"/>
                <a:cs typeface="微软雅黑" charset="0"/>
              </a:rPr>
              <a:t>：贷款、理财、闪电贷、如意宝、纵横理财</a:t>
            </a:r>
            <a:r>
              <a:rPr lang="en-US" altLang="zh-CN" dirty="0">
                <a:solidFill>
                  <a:schemeClr val="tx1"/>
                </a:solidFill>
                <a:latin typeface="微软雅黑" charset="0"/>
                <a:ea typeface="微软雅黑" charset="0"/>
                <a:cs typeface="微软雅黑" charset="0"/>
              </a:rPr>
              <a:t>…</a:t>
            </a:r>
          </a:p>
          <a:p>
            <a:r>
              <a:rPr lang="zh-CN" altLang="en-US" dirty="0">
                <a:solidFill>
                  <a:schemeClr val="tx1"/>
                </a:solidFill>
                <a:highlight>
                  <a:srgbClr val="FF00FF"/>
                </a:highlight>
                <a:latin typeface="微软雅黑" charset="0"/>
                <a:ea typeface="微软雅黑" charset="0"/>
                <a:cs typeface="微软雅黑" charset="0"/>
              </a:rPr>
              <a:t>评价名词</a:t>
            </a:r>
            <a:r>
              <a:rPr lang="zh-CN" altLang="en-US" dirty="0">
                <a:solidFill>
                  <a:schemeClr val="tx1"/>
                </a:solidFill>
                <a:latin typeface="微软雅黑" charset="0"/>
                <a:ea typeface="微软雅黑" charset="0"/>
                <a:cs typeface="微软雅黑" charset="0"/>
              </a:rPr>
              <a:t>：利息、利润、审批、提款</a:t>
            </a:r>
            <a:r>
              <a:rPr lang="en-US" altLang="zh-CN" dirty="0">
                <a:solidFill>
                  <a:schemeClr val="tx1"/>
                </a:solidFill>
                <a:latin typeface="微软雅黑" charset="0"/>
                <a:ea typeface="微软雅黑" charset="0"/>
                <a:cs typeface="微软雅黑" charset="0"/>
              </a:rPr>
              <a:t>…</a:t>
            </a:r>
          </a:p>
          <a:p>
            <a:r>
              <a:rPr lang="zh-CN" altLang="en-US" dirty="0">
                <a:solidFill>
                  <a:schemeClr val="tx1"/>
                </a:solidFill>
                <a:highlight>
                  <a:srgbClr val="C0C0C0"/>
                </a:highlight>
                <a:latin typeface="微软雅黑" charset="0"/>
                <a:ea typeface="微软雅黑" charset="0"/>
                <a:cs typeface="微软雅黑" charset="0"/>
              </a:rPr>
              <a:t>评价形容词</a:t>
            </a:r>
            <a:r>
              <a:rPr lang="zh-CN" altLang="en-US" dirty="0">
                <a:solidFill>
                  <a:schemeClr val="tx1"/>
                </a:solidFill>
                <a:latin typeface="微软雅黑" charset="0"/>
                <a:ea typeface="微软雅黑" charset="0"/>
                <a:cs typeface="微软雅黑" charset="0"/>
              </a:rPr>
              <a:t>：真快、低</a:t>
            </a:r>
            <a:r>
              <a:rPr lang="en-US" altLang="zh-CN" dirty="0">
                <a:solidFill>
                  <a:schemeClr val="tx1"/>
                </a:solidFill>
                <a:latin typeface="微软雅黑" charset="0"/>
                <a:ea typeface="微软雅黑" charset="0"/>
                <a:cs typeface="微软雅黑" charset="0"/>
              </a:rPr>
              <a:t>…</a:t>
            </a:r>
          </a:p>
          <a:p>
            <a:r>
              <a:rPr lang="zh-CN" altLang="en-US" dirty="0">
                <a:solidFill>
                  <a:schemeClr val="tx1"/>
                </a:solidFill>
                <a:highlight>
                  <a:srgbClr val="16D7DE"/>
                </a:highlight>
                <a:latin typeface="微软雅黑" charset="0"/>
                <a:ea typeface="微软雅黑" charset="0"/>
                <a:cs typeface="微软雅黑" charset="0"/>
              </a:rPr>
              <a:t>银行</a:t>
            </a:r>
            <a:r>
              <a:rPr lang="zh-CN" altLang="en-US" dirty="0">
                <a:solidFill>
                  <a:schemeClr val="tx1"/>
                </a:solidFill>
                <a:latin typeface="微软雅黑" charset="0"/>
                <a:ea typeface="微软雅黑" charset="0"/>
                <a:cs typeface="微软雅黑" charset="0"/>
              </a:rPr>
              <a:t>：招商银行、招行、中原银行</a:t>
            </a:r>
            <a:r>
              <a:rPr lang="en-US" altLang="zh-CN" dirty="0">
                <a:solidFill>
                  <a:schemeClr val="tx1"/>
                </a:solidFill>
                <a:latin typeface="微软雅黑" charset="0"/>
                <a:ea typeface="微软雅黑" charset="0"/>
                <a:cs typeface="微软雅黑" charset="0"/>
              </a:rPr>
              <a:t>…</a:t>
            </a:r>
          </a:p>
        </p:txBody>
      </p:sp>
      <p:pic>
        <p:nvPicPr>
          <p:cNvPr id="8" name="Picture 2">
            <a:extLst>
              <a:ext uri="{FF2B5EF4-FFF2-40B4-BE49-F238E27FC236}">
                <a16:creationId xmlns:a16="http://schemas.microsoft.com/office/drawing/2014/main" id="{3438F608-A475-4491-A994-A6B1B297D0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1808" y="2664184"/>
            <a:ext cx="5163347" cy="11814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74646353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40"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Thinking &amp; Action</a:t>
            </a:r>
            <a:endParaRPr lang="zh-CN" altLang="en-US" dirty="0">
              <a:ea typeface="宋体" panose="02010600030101010101" pitchFamily="2" charset="-122"/>
              <a:sym typeface="+mn-ea"/>
            </a:endParaRPr>
          </a:p>
        </p:txBody>
      </p:sp>
      <p:sp>
        <p:nvSpPr>
          <p:cNvPr id="131" name="Content Placeholder 2"/>
          <p:cNvSpPr txBox="1">
            <a:spLocks noGrp="1"/>
          </p:cNvSpPr>
          <p:nvPr/>
        </p:nvSpPr>
        <p:spPr>
          <a:xfrm>
            <a:off x="843112" y="1197200"/>
            <a:ext cx="5124919" cy="558750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b="1" dirty="0">
                <a:ea typeface="宋体" panose="02010600030101010101" pitchFamily="2" charset="-122"/>
                <a:sym typeface="+mn-ea"/>
              </a:rPr>
              <a:t>数据格式说明</a:t>
            </a:r>
            <a:endParaRPr lang="en-US" altLang="zh-CN" sz="1600" b="1"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train_data.csv </a:t>
            </a:r>
            <a:r>
              <a:rPr lang="zh-CN" altLang="en-US" sz="1600" dirty="0">
                <a:ea typeface="宋体" panose="02010600030101010101" pitchFamily="2" charset="-122"/>
                <a:sym typeface="+mn-ea"/>
              </a:rPr>
              <a:t>保存训练数据与标注数据</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test_public.csv </a:t>
            </a:r>
            <a:r>
              <a:rPr lang="zh-CN" altLang="en-US" sz="1600" dirty="0">
                <a:ea typeface="宋体" panose="02010600030101010101" pitchFamily="2" charset="-122"/>
                <a:sym typeface="+mn-ea"/>
              </a:rPr>
              <a:t>测试集数据</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graphicFrame>
        <p:nvGraphicFramePr>
          <p:cNvPr id="5" name="表格 10">
            <a:extLst>
              <a:ext uri="{FF2B5EF4-FFF2-40B4-BE49-F238E27FC236}">
                <a16:creationId xmlns:a16="http://schemas.microsoft.com/office/drawing/2014/main" id="{F1A557C7-0565-4AD9-9597-F3841880ECC7}"/>
              </a:ext>
            </a:extLst>
          </p:cNvPr>
          <p:cNvGraphicFramePr>
            <a:graphicFrameLocks noGrp="1"/>
          </p:cNvGraphicFramePr>
          <p:nvPr/>
        </p:nvGraphicFramePr>
        <p:xfrm>
          <a:off x="767493" y="2257512"/>
          <a:ext cx="5124920" cy="1645920"/>
        </p:xfrm>
        <a:graphic>
          <a:graphicData uri="http://schemas.openxmlformats.org/drawingml/2006/table">
            <a:tbl>
              <a:tblPr firstRow="1" bandRow="1">
                <a:tableStyleId>{7DF18680-E054-41AD-8BC1-D1AEF772440D}</a:tableStyleId>
              </a:tblPr>
              <a:tblGrid>
                <a:gridCol w="1745209">
                  <a:extLst>
                    <a:ext uri="{9D8B030D-6E8A-4147-A177-3AD203B41FA5}">
                      <a16:colId xmlns:a16="http://schemas.microsoft.com/office/drawing/2014/main" val="3984986642"/>
                    </a:ext>
                  </a:extLst>
                </a:gridCol>
                <a:gridCol w="3379711">
                  <a:extLst>
                    <a:ext uri="{9D8B030D-6E8A-4147-A177-3AD203B41FA5}">
                      <a16:colId xmlns:a16="http://schemas.microsoft.com/office/drawing/2014/main" val="961215727"/>
                    </a:ext>
                  </a:extLst>
                </a:gridCol>
              </a:tblGrid>
              <a:tr h="199072">
                <a:tc>
                  <a:txBody>
                    <a:bodyPr/>
                    <a:lstStyle/>
                    <a:p>
                      <a:pPr algn="ctr"/>
                      <a:r>
                        <a:rPr lang="zh-CN" altLang="en-US" sz="1200" dirty="0"/>
                        <a:t>字段名</a:t>
                      </a:r>
                    </a:p>
                  </a:txBody>
                  <a:tcPr/>
                </a:tc>
                <a:tc>
                  <a:txBody>
                    <a:bodyPr/>
                    <a:lstStyle/>
                    <a:p>
                      <a:pPr algn="ctr"/>
                      <a:r>
                        <a:rPr lang="zh-CN" altLang="en-US" sz="1200" dirty="0"/>
                        <a:t>字段说明</a:t>
                      </a:r>
                    </a:p>
                  </a:txBody>
                  <a:tcPr/>
                </a:tc>
                <a:extLst>
                  <a:ext uri="{0D108BD9-81ED-4DB2-BD59-A6C34878D82A}">
                    <a16:rowId xmlns:a16="http://schemas.microsoft.com/office/drawing/2014/main" val="745072810"/>
                  </a:ext>
                </a:extLst>
              </a:tr>
              <a:tr h="233326">
                <a:tc>
                  <a:txBody>
                    <a:bodyPr/>
                    <a:lstStyle/>
                    <a:p>
                      <a:pPr algn="ctr"/>
                      <a:r>
                        <a:rPr lang="en-US" altLang="zh-CN" sz="1200" dirty="0"/>
                        <a:t>id</a:t>
                      </a:r>
                      <a:endParaRPr lang="zh-CN" altLang="en-US" sz="1200" dirty="0"/>
                    </a:p>
                  </a:txBody>
                  <a:tcPr/>
                </a:tc>
                <a:tc>
                  <a:txBody>
                    <a:bodyPr/>
                    <a:lstStyle/>
                    <a:p>
                      <a:r>
                        <a:rPr lang="zh-CN" altLang="en-US" sz="1200" dirty="0"/>
                        <a:t>评论文本</a:t>
                      </a:r>
                      <a:r>
                        <a:rPr lang="en-US" altLang="zh-CN" sz="1200" dirty="0"/>
                        <a:t>ID</a:t>
                      </a:r>
                      <a:endParaRPr lang="zh-CN" altLang="en-US" sz="1200" dirty="0"/>
                    </a:p>
                  </a:txBody>
                  <a:tcPr/>
                </a:tc>
                <a:extLst>
                  <a:ext uri="{0D108BD9-81ED-4DB2-BD59-A6C34878D82A}">
                    <a16:rowId xmlns:a16="http://schemas.microsoft.com/office/drawing/2014/main" val="282054457"/>
                  </a:ext>
                </a:extLst>
              </a:tr>
              <a:tr h="233326">
                <a:tc>
                  <a:txBody>
                    <a:bodyPr/>
                    <a:lstStyle/>
                    <a:p>
                      <a:pPr algn="ctr"/>
                      <a:r>
                        <a:rPr lang="en-US" altLang="zh-CN" sz="1200" dirty="0"/>
                        <a:t>text</a:t>
                      </a:r>
                      <a:endParaRPr lang="zh-CN" altLang="en-US" sz="1200" dirty="0"/>
                    </a:p>
                  </a:txBody>
                  <a:tcPr/>
                </a:tc>
                <a:tc>
                  <a:txBody>
                    <a:bodyPr/>
                    <a:lstStyle/>
                    <a:p>
                      <a:pPr marL="0" marR="0" lvl="0" indent="0" algn="r" defTabSz="913765" rtl="0" eaLnBrk="1" fontAlgn="auto" latinLnBrk="0" hangingPunct="1">
                        <a:lnSpc>
                          <a:spcPct val="100000"/>
                        </a:lnSpc>
                        <a:spcBef>
                          <a:spcPts val="0"/>
                        </a:spcBef>
                        <a:spcAft>
                          <a:spcPts val="0"/>
                        </a:spcAft>
                        <a:buClrTx/>
                        <a:buSzTx/>
                        <a:buFontTx/>
                        <a:buNone/>
                        <a:tabLst/>
                        <a:defRPr/>
                      </a:pPr>
                      <a:r>
                        <a:rPr lang="zh-CN" altLang="en-US" sz="1200" dirty="0"/>
                        <a:t>评论文本内容</a:t>
                      </a:r>
                      <a:endParaRPr lang="en-US" altLang="zh-CN" sz="1200" dirty="0"/>
                    </a:p>
                  </a:txBody>
                  <a:tcPr/>
                </a:tc>
                <a:extLst>
                  <a:ext uri="{0D108BD9-81ED-4DB2-BD59-A6C34878D82A}">
                    <a16:rowId xmlns:a16="http://schemas.microsoft.com/office/drawing/2014/main" val="2442037962"/>
                  </a:ext>
                </a:extLst>
              </a:tr>
              <a:tr h="233326">
                <a:tc>
                  <a:txBody>
                    <a:bodyPr/>
                    <a:lstStyle/>
                    <a:p>
                      <a:pPr algn="ctr"/>
                      <a:r>
                        <a:rPr lang="en-US" altLang="zh-CN" sz="1200" b="0" i="0" u="none" strike="noStrike" cap="none" spc="0" baseline="0" dirty="0">
                          <a:solidFill>
                            <a:schemeClr val="dk1"/>
                          </a:solidFill>
                          <a:uFillTx/>
                          <a:latin typeface="+mn-lt"/>
                          <a:ea typeface="+mn-ea"/>
                          <a:cs typeface="+mn-cs"/>
                          <a:sym typeface="Calibri" panose="020F0502020204030204"/>
                        </a:rPr>
                        <a:t>BIO</a:t>
                      </a:r>
                      <a:r>
                        <a:rPr lang="it-IT" altLang="zh-CN" sz="1200" b="0" i="0" u="none" strike="noStrike" cap="none" spc="0" baseline="0" dirty="0">
                          <a:solidFill>
                            <a:schemeClr val="dk1"/>
                          </a:solidFill>
                          <a:uFillTx/>
                          <a:latin typeface="+mn-lt"/>
                          <a:ea typeface="+mn-ea"/>
                          <a:cs typeface="+mn-cs"/>
                          <a:sym typeface="Calibri" panose="020F0502020204030204"/>
                        </a:rPr>
                        <a:t>_anno</a:t>
                      </a:r>
                      <a:endParaRPr lang="zh-CN" altLang="en-US" sz="1200" b="0" i="0" u="none" strike="noStrike" cap="none" spc="0" baseline="0" dirty="0">
                        <a:solidFill>
                          <a:schemeClr val="dk1"/>
                        </a:solidFill>
                        <a:uFillTx/>
                        <a:latin typeface="+mn-lt"/>
                        <a:ea typeface="+mn-ea"/>
                        <a:cs typeface="+mn-cs"/>
                        <a:sym typeface="Calibri" panose="020F0502020204030204"/>
                      </a:endParaRPr>
                    </a:p>
                  </a:txBody>
                  <a:tcPr/>
                </a:tc>
                <a:tc>
                  <a:txBody>
                    <a:bodyPr/>
                    <a:lstStyle/>
                    <a:p>
                      <a:r>
                        <a:rPr lang="en-US" altLang="zh-CN" sz="1200" dirty="0"/>
                        <a:t>BIO</a:t>
                      </a:r>
                      <a:r>
                        <a:rPr lang="zh-CN" altLang="en-US" sz="1200" dirty="0"/>
                        <a:t>格式的实体标注</a:t>
                      </a:r>
                    </a:p>
                  </a:txBody>
                  <a:tcPr/>
                </a:tc>
                <a:extLst>
                  <a:ext uri="{0D108BD9-81ED-4DB2-BD59-A6C34878D82A}">
                    <a16:rowId xmlns:a16="http://schemas.microsoft.com/office/drawing/2014/main" val="2727784775"/>
                  </a:ext>
                </a:extLst>
              </a:tr>
              <a:tr h="233326">
                <a:tc>
                  <a:txBody>
                    <a:bodyPr/>
                    <a:lstStyle/>
                    <a:p>
                      <a:pPr algn="ctr"/>
                      <a:r>
                        <a:rPr lang="en-US" altLang="zh-CN" sz="1200" dirty="0"/>
                        <a:t>Class</a:t>
                      </a:r>
                      <a:endParaRPr lang="zh-CN" altLang="en-US" sz="1200" dirty="0"/>
                    </a:p>
                  </a:txBody>
                  <a:tcPr/>
                </a:tc>
                <a:tc>
                  <a:txBody>
                    <a:bodyPr/>
                    <a:lstStyle/>
                    <a:p>
                      <a:r>
                        <a:rPr lang="zh-CN" altLang="en-US" sz="1200" dirty="0"/>
                        <a:t>情感分类</a:t>
                      </a:r>
                      <a:r>
                        <a:rPr lang="en-US" altLang="zh-CN" sz="1200" dirty="0"/>
                        <a:t>(0</a:t>
                      </a:r>
                      <a:r>
                        <a:rPr lang="zh-CN" altLang="en-US" sz="1200" dirty="0"/>
                        <a:t>：负面、</a:t>
                      </a:r>
                      <a:r>
                        <a:rPr lang="en-US" altLang="zh-CN" sz="1200" dirty="0"/>
                        <a:t>1</a:t>
                      </a:r>
                      <a:r>
                        <a:rPr lang="zh-CN" altLang="en-US" sz="1200" dirty="0"/>
                        <a:t>：正面、</a:t>
                      </a:r>
                      <a:r>
                        <a:rPr lang="en-US" altLang="zh-CN" sz="1200" dirty="0"/>
                        <a:t>2</a:t>
                      </a:r>
                      <a:r>
                        <a:rPr lang="zh-CN" altLang="en-US" sz="1200" dirty="0"/>
                        <a:t>：中立</a:t>
                      </a:r>
                      <a:r>
                        <a:rPr lang="en-US" altLang="zh-CN" sz="1200" dirty="0"/>
                        <a:t>)</a:t>
                      </a:r>
                    </a:p>
                  </a:txBody>
                  <a:tcPr/>
                </a:tc>
                <a:extLst>
                  <a:ext uri="{0D108BD9-81ED-4DB2-BD59-A6C34878D82A}">
                    <a16:rowId xmlns:a16="http://schemas.microsoft.com/office/drawing/2014/main" val="3144801296"/>
                  </a:ext>
                </a:extLst>
              </a:tr>
              <a:tr h="233326">
                <a:tc>
                  <a:txBody>
                    <a:bodyPr/>
                    <a:lstStyle/>
                    <a:p>
                      <a:pPr algn="ctr"/>
                      <a:r>
                        <a:rPr lang="en-US" altLang="zh-CN" sz="1200" dirty="0" err="1"/>
                        <a:t>Bank_topic</a:t>
                      </a:r>
                      <a:endParaRPr lang="zh-CN" altLang="en-US" sz="1200" dirty="0"/>
                    </a:p>
                  </a:txBody>
                  <a:tcPr/>
                </a:tc>
                <a:tc>
                  <a:txBody>
                    <a:bodyPr/>
                    <a:lstStyle/>
                    <a:p>
                      <a:pPr marL="0" marR="0" lvl="0" indent="0" algn="r" defTabSz="913765" rtl="0" eaLnBrk="1" fontAlgn="auto" latinLnBrk="0" hangingPunct="1">
                        <a:lnSpc>
                          <a:spcPct val="100000"/>
                        </a:lnSpc>
                        <a:spcBef>
                          <a:spcPts val="0"/>
                        </a:spcBef>
                        <a:spcAft>
                          <a:spcPts val="0"/>
                        </a:spcAft>
                        <a:buClrTx/>
                        <a:buSzTx/>
                        <a:buFontTx/>
                        <a:buNone/>
                        <a:tabLst/>
                        <a:defRPr/>
                      </a:pPr>
                      <a:r>
                        <a:rPr lang="zh-CN" altLang="en-US" sz="1200" dirty="0"/>
                        <a:t>评论来源与哪个银行板块相关</a:t>
                      </a:r>
                      <a:endParaRPr lang="en-US" altLang="zh-CN" sz="1200" dirty="0"/>
                    </a:p>
                  </a:txBody>
                  <a:tcPr/>
                </a:tc>
                <a:extLst>
                  <a:ext uri="{0D108BD9-81ED-4DB2-BD59-A6C34878D82A}">
                    <a16:rowId xmlns:a16="http://schemas.microsoft.com/office/drawing/2014/main" val="3166823813"/>
                  </a:ext>
                </a:extLst>
              </a:tr>
            </a:tbl>
          </a:graphicData>
        </a:graphic>
      </p:graphicFrame>
      <p:sp>
        <p:nvSpPr>
          <p:cNvPr id="14" name="Content Placeholder 2">
            <a:extLst>
              <a:ext uri="{FF2B5EF4-FFF2-40B4-BE49-F238E27FC236}">
                <a16:creationId xmlns:a16="http://schemas.microsoft.com/office/drawing/2014/main" id="{93DC43A9-761C-42CC-8179-90999232979D}"/>
              </a:ext>
            </a:extLst>
          </p:cNvPr>
          <p:cNvSpPr txBox="1">
            <a:spLocks noGrp="1"/>
          </p:cNvSpPr>
          <p:nvPr/>
        </p:nvSpPr>
        <p:spPr>
          <a:xfrm>
            <a:off x="6551713" y="1480660"/>
            <a:ext cx="5124919" cy="558750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选手提交 </a:t>
            </a:r>
            <a:r>
              <a:rPr lang="en-US" altLang="zh-CN" sz="1600" dirty="0">
                <a:ea typeface="宋体" panose="02010600030101010101" pitchFamily="2" charset="-122"/>
                <a:sym typeface="+mn-ea"/>
              </a:rPr>
              <a:t>submission.csv</a:t>
            </a: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graphicFrame>
        <p:nvGraphicFramePr>
          <p:cNvPr id="15" name="表格 10">
            <a:extLst>
              <a:ext uri="{FF2B5EF4-FFF2-40B4-BE49-F238E27FC236}">
                <a16:creationId xmlns:a16="http://schemas.microsoft.com/office/drawing/2014/main" id="{2D4A37AA-37AA-47C8-BEEE-F022B4228FA9}"/>
              </a:ext>
            </a:extLst>
          </p:cNvPr>
          <p:cNvGraphicFramePr>
            <a:graphicFrameLocks noGrp="1"/>
          </p:cNvGraphicFramePr>
          <p:nvPr/>
        </p:nvGraphicFramePr>
        <p:xfrm>
          <a:off x="767493" y="4795430"/>
          <a:ext cx="5124920" cy="822960"/>
        </p:xfrm>
        <a:graphic>
          <a:graphicData uri="http://schemas.openxmlformats.org/drawingml/2006/table">
            <a:tbl>
              <a:tblPr firstRow="1" bandRow="1">
                <a:tableStyleId>{7DF18680-E054-41AD-8BC1-D1AEF772440D}</a:tableStyleId>
              </a:tblPr>
              <a:tblGrid>
                <a:gridCol w="1745209">
                  <a:extLst>
                    <a:ext uri="{9D8B030D-6E8A-4147-A177-3AD203B41FA5}">
                      <a16:colId xmlns:a16="http://schemas.microsoft.com/office/drawing/2014/main" val="3984986642"/>
                    </a:ext>
                  </a:extLst>
                </a:gridCol>
                <a:gridCol w="3379711">
                  <a:extLst>
                    <a:ext uri="{9D8B030D-6E8A-4147-A177-3AD203B41FA5}">
                      <a16:colId xmlns:a16="http://schemas.microsoft.com/office/drawing/2014/main" val="961215727"/>
                    </a:ext>
                  </a:extLst>
                </a:gridCol>
              </a:tblGrid>
              <a:tr h="199072">
                <a:tc>
                  <a:txBody>
                    <a:bodyPr/>
                    <a:lstStyle/>
                    <a:p>
                      <a:pPr algn="ctr"/>
                      <a:r>
                        <a:rPr lang="zh-CN" altLang="en-US" sz="1200" dirty="0"/>
                        <a:t>字段名</a:t>
                      </a:r>
                    </a:p>
                  </a:txBody>
                  <a:tcPr/>
                </a:tc>
                <a:tc>
                  <a:txBody>
                    <a:bodyPr/>
                    <a:lstStyle/>
                    <a:p>
                      <a:pPr algn="ctr"/>
                      <a:r>
                        <a:rPr lang="zh-CN" altLang="en-US" sz="1200" dirty="0"/>
                        <a:t>字段说明</a:t>
                      </a:r>
                    </a:p>
                  </a:txBody>
                  <a:tcPr/>
                </a:tc>
                <a:extLst>
                  <a:ext uri="{0D108BD9-81ED-4DB2-BD59-A6C34878D82A}">
                    <a16:rowId xmlns:a16="http://schemas.microsoft.com/office/drawing/2014/main" val="745072810"/>
                  </a:ext>
                </a:extLst>
              </a:tr>
              <a:tr h="233326">
                <a:tc>
                  <a:txBody>
                    <a:bodyPr/>
                    <a:lstStyle/>
                    <a:p>
                      <a:pPr algn="ctr"/>
                      <a:r>
                        <a:rPr lang="en-US" altLang="zh-CN" sz="1200" dirty="0"/>
                        <a:t>id</a:t>
                      </a:r>
                      <a:endParaRPr lang="zh-CN" altLang="en-US" sz="1200" dirty="0"/>
                    </a:p>
                  </a:txBody>
                  <a:tcPr/>
                </a:tc>
                <a:tc>
                  <a:txBody>
                    <a:bodyPr/>
                    <a:lstStyle/>
                    <a:p>
                      <a:r>
                        <a:rPr lang="zh-CN" altLang="en-US" sz="1200" dirty="0"/>
                        <a:t>文本</a:t>
                      </a:r>
                      <a:r>
                        <a:rPr lang="en-US" altLang="zh-CN" sz="1200" dirty="0"/>
                        <a:t>ID</a:t>
                      </a:r>
                      <a:endParaRPr lang="zh-CN" altLang="en-US" sz="1200" dirty="0"/>
                    </a:p>
                  </a:txBody>
                  <a:tcPr/>
                </a:tc>
                <a:extLst>
                  <a:ext uri="{0D108BD9-81ED-4DB2-BD59-A6C34878D82A}">
                    <a16:rowId xmlns:a16="http://schemas.microsoft.com/office/drawing/2014/main" val="282054457"/>
                  </a:ext>
                </a:extLst>
              </a:tr>
              <a:tr h="233326">
                <a:tc>
                  <a:txBody>
                    <a:bodyPr/>
                    <a:lstStyle/>
                    <a:p>
                      <a:pPr algn="ctr"/>
                      <a:r>
                        <a:rPr lang="en-US" altLang="zh-CN" sz="1200" dirty="0"/>
                        <a:t>text</a:t>
                      </a:r>
                      <a:endParaRPr lang="zh-CN" altLang="en-US" sz="1200" dirty="0"/>
                    </a:p>
                  </a:txBody>
                  <a:tcPr/>
                </a:tc>
                <a:tc>
                  <a:txBody>
                    <a:bodyPr/>
                    <a:lstStyle/>
                    <a:p>
                      <a:r>
                        <a:rPr lang="zh-CN" altLang="en-US" sz="1200" dirty="0"/>
                        <a:t>评论文本内容</a:t>
                      </a:r>
                    </a:p>
                  </a:txBody>
                  <a:tcPr/>
                </a:tc>
                <a:extLst>
                  <a:ext uri="{0D108BD9-81ED-4DB2-BD59-A6C34878D82A}">
                    <a16:rowId xmlns:a16="http://schemas.microsoft.com/office/drawing/2014/main" val="2978839902"/>
                  </a:ext>
                </a:extLst>
              </a:tr>
            </a:tbl>
          </a:graphicData>
        </a:graphic>
      </p:graphicFrame>
      <p:graphicFrame>
        <p:nvGraphicFramePr>
          <p:cNvPr id="16" name="表格 10">
            <a:extLst>
              <a:ext uri="{FF2B5EF4-FFF2-40B4-BE49-F238E27FC236}">
                <a16:creationId xmlns:a16="http://schemas.microsoft.com/office/drawing/2014/main" id="{65829031-909A-4D9E-A7F0-D40F42DE3E44}"/>
              </a:ext>
            </a:extLst>
          </p:cNvPr>
          <p:cNvGraphicFramePr>
            <a:graphicFrameLocks noGrp="1"/>
          </p:cNvGraphicFramePr>
          <p:nvPr/>
        </p:nvGraphicFramePr>
        <p:xfrm>
          <a:off x="6551713" y="2207598"/>
          <a:ext cx="5124920" cy="1097280"/>
        </p:xfrm>
        <a:graphic>
          <a:graphicData uri="http://schemas.openxmlformats.org/drawingml/2006/table">
            <a:tbl>
              <a:tblPr firstRow="1" bandRow="1">
                <a:tableStyleId>{7DF18680-E054-41AD-8BC1-D1AEF772440D}</a:tableStyleId>
              </a:tblPr>
              <a:tblGrid>
                <a:gridCol w="1745209">
                  <a:extLst>
                    <a:ext uri="{9D8B030D-6E8A-4147-A177-3AD203B41FA5}">
                      <a16:colId xmlns:a16="http://schemas.microsoft.com/office/drawing/2014/main" val="3984986642"/>
                    </a:ext>
                  </a:extLst>
                </a:gridCol>
                <a:gridCol w="3379711">
                  <a:extLst>
                    <a:ext uri="{9D8B030D-6E8A-4147-A177-3AD203B41FA5}">
                      <a16:colId xmlns:a16="http://schemas.microsoft.com/office/drawing/2014/main" val="961215727"/>
                    </a:ext>
                  </a:extLst>
                </a:gridCol>
              </a:tblGrid>
              <a:tr h="199072">
                <a:tc>
                  <a:txBody>
                    <a:bodyPr/>
                    <a:lstStyle/>
                    <a:p>
                      <a:pPr algn="ctr"/>
                      <a:r>
                        <a:rPr lang="zh-CN" altLang="en-US" sz="1200" dirty="0"/>
                        <a:t>字段名</a:t>
                      </a:r>
                    </a:p>
                  </a:txBody>
                  <a:tcPr/>
                </a:tc>
                <a:tc>
                  <a:txBody>
                    <a:bodyPr/>
                    <a:lstStyle/>
                    <a:p>
                      <a:pPr algn="ctr"/>
                      <a:r>
                        <a:rPr lang="zh-CN" altLang="en-US" sz="1200" dirty="0"/>
                        <a:t>字段说明</a:t>
                      </a:r>
                    </a:p>
                  </a:txBody>
                  <a:tcPr/>
                </a:tc>
                <a:extLst>
                  <a:ext uri="{0D108BD9-81ED-4DB2-BD59-A6C34878D82A}">
                    <a16:rowId xmlns:a16="http://schemas.microsoft.com/office/drawing/2014/main" val="745072810"/>
                  </a:ext>
                </a:extLst>
              </a:tr>
              <a:tr h="233326">
                <a:tc>
                  <a:txBody>
                    <a:bodyPr/>
                    <a:lstStyle/>
                    <a:p>
                      <a:pPr algn="ctr"/>
                      <a:r>
                        <a:rPr lang="en-US" altLang="zh-CN" sz="1200" dirty="0"/>
                        <a:t>id</a:t>
                      </a:r>
                      <a:endParaRPr lang="zh-CN" altLang="en-US" sz="1200" dirty="0"/>
                    </a:p>
                  </a:txBody>
                  <a:tcPr/>
                </a:tc>
                <a:tc>
                  <a:txBody>
                    <a:bodyPr/>
                    <a:lstStyle/>
                    <a:p>
                      <a:r>
                        <a:rPr lang="zh-CN" altLang="en-US" sz="1200" dirty="0"/>
                        <a:t>文本</a:t>
                      </a:r>
                      <a:r>
                        <a:rPr lang="en-US" altLang="zh-CN" sz="1200" dirty="0"/>
                        <a:t>ID</a:t>
                      </a:r>
                      <a:endParaRPr lang="zh-CN" altLang="en-US" sz="1200" dirty="0"/>
                    </a:p>
                  </a:txBody>
                  <a:tcPr/>
                </a:tc>
                <a:extLst>
                  <a:ext uri="{0D108BD9-81ED-4DB2-BD59-A6C34878D82A}">
                    <a16:rowId xmlns:a16="http://schemas.microsoft.com/office/drawing/2014/main" val="282054457"/>
                  </a:ext>
                </a:extLst>
              </a:tr>
              <a:tr h="233326">
                <a:tc>
                  <a:txBody>
                    <a:bodyPr/>
                    <a:lstStyle/>
                    <a:p>
                      <a:pPr algn="ctr"/>
                      <a:r>
                        <a:rPr lang="en-US" altLang="zh-CN" sz="1200" dirty="0" err="1"/>
                        <a:t>BIO_anno</a:t>
                      </a:r>
                      <a:endParaRPr lang="zh-CN" altLang="en-US" sz="1200" dirty="0"/>
                    </a:p>
                  </a:txBody>
                  <a:tcPr/>
                </a:tc>
                <a:tc>
                  <a:txBody>
                    <a:bodyPr/>
                    <a:lstStyle/>
                    <a:p>
                      <a:r>
                        <a:rPr lang="en-US" altLang="zh-CN" sz="1200" dirty="0"/>
                        <a:t>BIO</a:t>
                      </a:r>
                      <a:r>
                        <a:rPr lang="zh-CN" altLang="en-US" sz="1200" dirty="0"/>
                        <a:t>格式的实体标注</a:t>
                      </a:r>
                    </a:p>
                  </a:txBody>
                  <a:tcPr/>
                </a:tc>
                <a:extLst>
                  <a:ext uri="{0D108BD9-81ED-4DB2-BD59-A6C34878D82A}">
                    <a16:rowId xmlns:a16="http://schemas.microsoft.com/office/drawing/2014/main" val="1544086437"/>
                  </a:ext>
                </a:extLst>
              </a:tr>
              <a:tr h="233326">
                <a:tc>
                  <a:txBody>
                    <a:bodyPr/>
                    <a:lstStyle/>
                    <a:p>
                      <a:pPr algn="ctr"/>
                      <a:r>
                        <a:rPr lang="en-US" altLang="zh-CN" sz="1200" dirty="0"/>
                        <a:t>Class</a:t>
                      </a:r>
                      <a:endParaRPr lang="zh-CN" altLang="en-US" sz="1200" dirty="0"/>
                    </a:p>
                  </a:txBody>
                  <a:tcPr/>
                </a:tc>
                <a:tc>
                  <a:txBody>
                    <a:bodyPr/>
                    <a:lstStyle/>
                    <a:p>
                      <a:r>
                        <a:rPr lang="zh-CN" altLang="en-US" sz="1200" dirty="0"/>
                        <a:t>情感分类预测结果</a:t>
                      </a:r>
                    </a:p>
                  </a:txBody>
                  <a:tcPr/>
                </a:tc>
                <a:extLst>
                  <a:ext uri="{0D108BD9-81ED-4DB2-BD59-A6C34878D82A}">
                    <a16:rowId xmlns:a16="http://schemas.microsoft.com/office/drawing/2014/main" val="3153759007"/>
                  </a:ext>
                </a:extLst>
              </a:tr>
            </a:tbl>
          </a:graphicData>
        </a:graphic>
      </p:graphicFrame>
    </p:spTree>
    <p:custDataLst>
      <p:tags r:id="rId2"/>
    </p:custDataLst>
    <p:extLst>
      <p:ext uri="{BB962C8B-B14F-4D97-AF65-F5344CB8AC3E}">
        <p14:creationId xmlns:p14="http://schemas.microsoft.com/office/powerpoint/2010/main" val="94305763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3" name="图片 2">
            <a:extLst>
              <a:ext uri="{FF2B5EF4-FFF2-40B4-BE49-F238E27FC236}">
                <a16:creationId xmlns:a16="http://schemas.microsoft.com/office/drawing/2014/main" id="{26C9A130-7365-4735-9D6C-B2C9D000A42D}"/>
              </a:ext>
            </a:extLst>
          </p:cNvPr>
          <p:cNvPicPr>
            <a:picLocks noChangeAspect="1"/>
          </p:cNvPicPr>
          <p:nvPr/>
        </p:nvPicPr>
        <p:blipFill>
          <a:blip r:embed="rId2"/>
          <a:stretch>
            <a:fillRect/>
          </a:stretch>
        </p:blipFill>
        <p:spPr>
          <a:xfrm>
            <a:off x="602035" y="1230402"/>
            <a:ext cx="5189608" cy="5324775"/>
          </a:xfrm>
          <a:prstGeom prst="rect">
            <a:avLst/>
          </a:prstGeom>
        </p:spPr>
      </p:pic>
      <p:pic>
        <p:nvPicPr>
          <p:cNvPr id="6" name="图片 5">
            <a:extLst>
              <a:ext uri="{FF2B5EF4-FFF2-40B4-BE49-F238E27FC236}">
                <a16:creationId xmlns:a16="http://schemas.microsoft.com/office/drawing/2014/main" id="{5F6D4E90-34BB-4740-B45D-EFD06404C67C}"/>
              </a:ext>
            </a:extLst>
          </p:cNvPr>
          <p:cNvPicPr>
            <a:picLocks noChangeAspect="1"/>
          </p:cNvPicPr>
          <p:nvPr/>
        </p:nvPicPr>
        <p:blipFill>
          <a:blip r:embed="rId3"/>
          <a:stretch>
            <a:fillRect/>
          </a:stretch>
        </p:blipFill>
        <p:spPr>
          <a:xfrm>
            <a:off x="6096000" y="1230402"/>
            <a:ext cx="5214108" cy="562759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55"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97200"/>
            <a:ext cx="5124919" cy="47972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AI</a:t>
            </a:r>
            <a:r>
              <a:rPr lang="zh-CN" altLang="en-US" sz="1600" dirty="0">
                <a:ea typeface="宋体" panose="02010600030101010101" pitchFamily="2" charset="-122"/>
                <a:sym typeface="+mn-ea"/>
              </a:rPr>
              <a:t>大赛：产品评论观点提取</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https://aistudio.baidu.com/aistudio/competition/detail/142</a:t>
            </a: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训练集：</a:t>
            </a:r>
            <a:r>
              <a:rPr lang="en-US" altLang="zh-CN" sz="1600" dirty="0">
                <a:ea typeface="宋体" panose="02010600030101010101" pitchFamily="2" charset="-122"/>
                <a:sym typeface="+mn-ea"/>
              </a:rPr>
              <a:t>7528</a:t>
            </a:r>
            <a:r>
              <a:rPr lang="zh-CN" altLang="en-US" sz="1600" dirty="0">
                <a:ea typeface="宋体" panose="02010600030101010101" pitchFamily="2" charset="-122"/>
                <a:sym typeface="+mn-ea"/>
              </a:rPr>
              <a:t>条评论文本 </a:t>
            </a:r>
            <a:r>
              <a:rPr lang="en-US" altLang="zh-CN" sz="1600" dirty="0">
                <a:ea typeface="宋体" panose="02010600030101010101" pitchFamily="2" charset="-122"/>
                <a:sym typeface="+mn-ea"/>
              </a:rPr>
              <a:t>train_data_public.csv</a:t>
            </a:r>
          </a:p>
          <a:p>
            <a:pPr marL="0" indent="0">
              <a:lnSpc>
                <a:spcPct val="150000"/>
              </a:lnSpc>
              <a:buNone/>
            </a:pPr>
            <a:r>
              <a:rPr lang="zh-CN" altLang="en-US" sz="1600" dirty="0">
                <a:ea typeface="宋体" panose="02010600030101010101" pitchFamily="2" charset="-122"/>
                <a:sym typeface="+mn-ea"/>
              </a:rPr>
              <a:t>测试集：</a:t>
            </a:r>
            <a:r>
              <a:rPr lang="en-US" altLang="zh-CN" sz="1600" dirty="0">
                <a:ea typeface="宋体" panose="02010600030101010101" pitchFamily="2" charset="-122"/>
                <a:sym typeface="+mn-ea"/>
              </a:rPr>
              <a:t>2883</a:t>
            </a:r>
            <a:r>
              <a:rPr lang="zh-CN" altLang="en-US" sz="1600" dirty="0">
                <a:ea typeface="宋体" panose="02010600030101010101" pitchFamily="2" charset="-122"/>
                <a:sym typeface="+mn-ea"/>
              </a:rPr>
              <a:t>条评论文本 </a:t>
            </a:r>
            <a:r>
              <a:rPr lang="en-US" altLang="zh-CN" sz="1600" dirty="0">
                <a:ea typeface="宋体" panose="02010600030101010101" pitchFamily="2" charset="-122"/>
                <a:sym typeface="+mn-ea"/>
              </a:rPr>
              <a:t>test_public.csv</a:t>
            </a:r>
          </a:p>
        </p:txBody>
      </p:sp>
      <p:pic>
        <p:nvPicPr>
          <p:cNvPr id="1026" name="Picture 2">
            <a:extLst>
              <a:ext uri="{FF2B5EF4-FFF2-40B4-BE49-F238E27FC236}">
                <a16:creationId xmlns:a16="http://schemas.microsoft.com/office/drawing/2014/main" id="{16E3B130-79F4-4EFF-BCF6-924F0518C6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6388" y="1357617"/>
            <a:ext cx="4492894" cy="246750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F57461F7-6493-4F21-A94F-7A4F7BD27795}"/>
              </a:ext>
            </a:extLst>
          </p:cNvPr>
          <p:cNvSpPr txBox="1"/>
          <p:nvPr/>
        </p:nvSpPr>
        <p:spPr>
          <a:xfrm>
            <a:off x="6532835" y="4454190"/>
            <a:ext cx="5220000" cy="1200329"/>
          </a:xfrm>
          <a:prstGeom prst="rect">
            <a:avLst/>
          </a:prstGeom>
          <a:noFill/>
        </p:spPr>
        <p:txBody>
          <a:bodyPr wrap="square" rtlCol="0">
            <a:spAutoFit/>
          </a:bodyPr>
          <a:lstStyle/>
          <a:p>
            <a:r>
              <a:rPr lang="zh-CN" altLang="en-US" dirty="0">
                <a:solidFill>
                  <a:schemeClr val="tx1"/>
                </a:solidFill>
                <a:highlight>
                  <a:srgbClr val="00FF00"/>
                </a:highlight>
                <a:latin typeface="微软雅黑" charset="0"/>
                <a:ea typeface="微软雅黑" charset="0"/>
                <a:cs typeface="微软雅黑" charset="0"/>
              </a:rPr>
              <a:t>产品</a:t>
            </a:r>
            <a:r>
              <a:rPr lang="zh-CN" altLang="en-US" dirty="0">
                <a:solidFill>
                  <a:schemeClr val="tx1"/>
                </a:solidFill>
                <a:latin typeface="微软雅黑" charset="0"/>
                <a:ea typeface="微软雅黑" charset="0"/>
                <a:cs typeface="微软雅黑" charset="0"/>
              </a:rPr>
              <a:t>：贷款、理财、闪电贷、如意宝、纵横理财</a:t>
            </a:r>
            <a:r>
              <a:rPr lang="en-US" altLang="zh-CN" dirty="0">
                <a:solidFill>
                  <a:schemeClr val="tx1"/>
                </a:solidFill>
                <a:latin typeface="微软雅黑" charset="0"/>
                <a:ea typeface="微软雅黑" charset="0"/>
                <a:cs typeface="微软雅黑" charset="0"/>
              </a:rPr>
              <a:t>…</a:t>
            </a:r>
          </a:p>
          <a:p>
            <a:r>
              <a:rPr lang="zh-CN" altLang="en-US" dirty="0">
                <a:solidFill>
                  <a:schemeClr val="tx1"/>
                </a:solidFill>
                <a:highlight>
                  <a:srgbClr val="FF00FF"/>
                </a:highlight>
                <a:latin typeface="微软雅黑" charset="0"/>
                <a:ea typeface="微软雅黑" charset="0"/>
                <a:cs typeface="微软雅黑" charset="0"/>
              </a:rPr>
              <a:t>评价名词</a:t>
            </a:r>
            <a:r>
              <a:rPr lang="zh-CN" altLang="en-US" dirty="0">
                <a:solidFill>
                  <a:schemeClr val="tx1"/>
                </a:solidFill>
                <a:latin typeface="微软雅黑" charset="0"/>
                <a:ea typeface="微软雅黑" charset="0"/>
                <a:cs typeface="微软雅黑" charset="0"/>
              </a:rPr>
              <a:t>：利息、利润、审批、提款</a:t>
            </a:r>
            <a:r>
              <a:rPr lang="en-US" altLang="zh-CN" dirty="0">
                <a:solidFill>
                  <a:schemeClr val="tx1"/>
                </a:solidFill>
                <a:latin typeface="微软雅黑" charset="0"/>
                <a:ea typeface="微软雅黑" charset="0"/>
                <a:cs typeface="微软雅黑" charset="0"/>
              </a:rPr>
              <a:t>…</a:t>
            </a:r>
          </a:p>
          <a:p>
            <a:r>
              <a:rPr lang="zh-CN" altLang="en-US" dirty="0">
                <a:solidFill>
                  <a:schemeClr val="tx1"/>
                </a:solidFill>
                <a:highlight>
                  <a:srgbClr val="C0C0C0"/>
                </a:highlight>
                <a:latin typeface="微软雅黑" charset="0"/>
                <a:ea typeface="微软雅黑" charset="0"/>
                <a:cs typeface="微软雅黑" charset="0"/>
              </a:rPr>
              <a:t>评价形容词</a:t>
            </a:r>
            <a:r>
              <a:rPr lang="zh-CN" altLang="en-US" dirty="0">
                <a:solidFill>
                  <a:schemeClr val="tx1"/>
                </a:solidFill>
                <a:latin typeface="微软雅黑" charset="0"/>
                <a:ea typeface="微软雅黑" charset="0"/>
                <a:cs typeface="微软雅黑" charset="0"/>
              </a:rPr>
              <a:t>：真快、低</a:t>
            </a:r>
            <a:r>
              <a:rPr lang="en-US" altLang="zh-CN" dirty="0">
                <a:solidFill>
                  <a:schemeClr val="tx1"/>
                </a:solidFill>
                <a:latin typeface="微软雅黑" charset="0"/>
                <a:ea typeface="微软雅黑" charset="0"/>
                <a:cs typeface="微软雅黑" charset="0"/>
              </a:rPr>
              <a:t>…</a:t>
            </a:r>
          </a:p>
          <a:p>
            <a:r>
              <a:rPr lang="zh-CN" altLang="en-US" dirty="0">
                <a:solidFill>
                  <a:schemeClr val="tx1"/>
                </a:solidFill>
                <a:highlight>
                  <a:srgbClr val="16D7DE"/>
                </a:highlight>
                <a:latin typeface="微软雅黑" charset="0"/>
                <a:ea typeface="微软雅黑" charset="0"/>
                <a:cs typeface="微软雅黑" charset="0"/>
              </a:rPr>
              <a:t>银行</a:t>
            </a:r>
            <a:r>
              <a:rPr lang="zh-CN" altLang="en-US" dirty="0">
                <a:solidFill>
                  <a:schemeClr val="tx1"/>
                </a:solidFill>
                <a:latin typeface="微软雅黑" charset="0"/>
                <a:ea typeface="微软雅黑" charset="0"/>
                <a:cs typeface="微软雅黑" charset="0"/>
              </a:rPr>
              <a:t>：招商银行、招行、中原银行</a:t>
            </a:r>
            <a:r>
              <a:rPr lang="en-US" altLang="zh-CN" dirty="0">
                <a:solidFill>
                  <a:schemeClr val="tx1"/>
                </a:solidFill>
                <a:latin typeface="微软雅黑" charset="0"/>
                <a:ea typeface="微软雅黑" charset="0"/>
                <a:cs typeface="微软雅黑" charset="0"/>
              </a:rPr>
              <a:t>…</a:t>
            </a:r>
          </a:p>
        </p:txBody>
      </p:sp>
      <p:pic>
        <p:nvPicPr>
          <p:cNvPr id="8" name="Picture 2">
            <a:extLst>
              <a:ext uri="{FF2B5EF4-FFF2-40B4-BE49-F238E27FC236}">
                <a16:creationId xmlns:a16="http://schemas.microsoft.com/office/drawing/2014/main" id="{3438F608-A475-4491-A994-A6B1B297D0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1808" y="2664184"/>
            <a:ext cx="5163347" cy="11814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217374515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49"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97200"/>
            <a:ext cx="5124919" cy="558750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b="1" dirty="0">
                <a:ea typeface="宋体" panose="02010600030101010101" pitchFamily="2" charset="-122"/>
                <a:sym typeface="+mn-ea"/>
              </a:rPr>
              <a:t>数据格式说明</a:t>
            </a:r>
            <a:endParaRPr lang="en-US" altLang="zh-CN" sz="1600" b="1"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train_data.csv </a:t>
            </a:r>
            <a:r>
              <a:rPr lang="zh-CN" altLang="en-US" sz="1600" dirty="0">
                <a:ea typeface="宋体" panose="02010600030101010101" pitchFamily="2" charset="-122"/>
                <a:sym typeface="+mn-ea"/>
              </a:rPr>
              <a:t>保存训练数据与标注数据</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test_public.csv </a:t>
            </a:r>
            <a:r>
              <a:rPr lang="zh-CN" altLang="en-US" sz="1600" dirty="0">
                <a:ea typeface="宋体" panose="02010600030101010101" pitchFamily="2" charset="-122"/>
                <a:sym typeface="+mn-ea"/>
              </a:rPr>
              <a:t>测试集数据</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graphicFrame>
        <p:nvGraphicFramePr>
          <p:cNvPr id="5" name="表格 10">
            <a:extLst>
              <a:ext uri="{FF2B5EF4-FFF2-40B4-BE49-F238E27FC236}">
                <a16:creationId xmlns:a16="http://schemas.microsoft.com/office/drawing/2014/main" id="{F1A557C7-0565-4AD9-9597-F3841880ECC7}"/>
              </a:ext>
            </a:extLst>
          </p:cNvPr>
          <p:cNvGraphicFramePr>
            <a:graphicFrameLocks noGrp="1"/>
          </p:cNvGraphicFramePr>
          <p:nvPr/>
        </p:nvGraphicFramePr>
        <p:xfrm>
          <a:off x="767493" y="2257512"/>
          <a:ext cx="5124920" cy="1645920"/>
        </p:xfrm>
        <a:graphic>
          <a:graphicData uri="http://schemas.openxmlformats.org/drawingml/2006/table">
            <a:tbl>
              <a:tblPr firstRow="1" bandRow="1">
                <a:tableStyleId>{7DF18680-E054-41AD-8BC1-D1AEF772440D}</a:tableStyleId>
              </a:tblPr>
              <a:tblGrid>
                <a:gridCol w="1745209">
                  <a:extLst>
                    <a:ext uri="{9D8B030D-6E8A-4147-A177-3AD203B41FA5}">
                      <a16:colId xmlns:a16="http://schemas.microsoft.com/office/drawing/2014/main" val="3984986642"/>
                    </a:ext>
                  </a:extLst>
                </a:gridCol>
                <a:gridCol w="3379711">
                  <a:extLst>
                    <a:ext uri="{9D8B030D-6E8A-4147-A177-3AD203B41FA5}">
                      <a16:colId xmlns:a16="http://schemas.microsoft.com/office/drawing/2014/main" val="961215727"/>
                    </a:ext>
                  </a:extLst>
                </a:gridCol>
              </a:tblGrid>
              <a:tr h="199072">
                <a:tc>
                  <a:txBody>
                    <a:bodyPr/>
                    <a:lstStyle/>
                    <a:p>
                      <a:pPr algn="ctr"/>
                      <a:r>
                        <a:rPr lang="zh-CN" altLang="en-US" sz="1200" dirty="0"/>
                        <a:t>字段名</a:t>
                      </a:r>
                    </a:p>
                  </a:txBody>
                  <a:tcPr/>
                </a:tc>
                <a:tc>
                  <a:txBody>
                    <a:bodyPr/>
                    <a:lstStyle/>
                    <a:p>
                      <a:pPr algn="ctr"/>
                      <a:r>
                        <a:rPr lang="zh-CN" altLang="en-US" sz="1200" dirty="0"/>
                        <a:t>字段说明</a:t>
                      </a:r>
                    </a:p>
                  </a:txBody>
                  <a:tcPr/>
                </a:tc>
                <a:extLst>
                  <a:ext uri="{0D108BD9-81ED-4DB2-BD59-A6C34878D82A}">
                    <a16:rowId xmlns:a16="http://schemas.microsoft.com/office/drawing/2014/main" val="745072810"/>
                  </a:ext>
                </a:extLst>
              </a:tr>
              <a:tr h="233326">
                <a:tc>
                  <a:txBody>
                    <a:bodyPr/>
                    <a:lstStyle/>
                    <a:p>
                      <a:pPr algn="ctr"/>
                      <a:r>
                        <a:rPr lang="en-US" altLang="zh-CN" sz="1200" dirty="0"/>
                        <a:t>id</a:t>
                      </a:r>
                      <a:endParaRPr lang="zh-CN" altLang="en-US" sz="1200" dirty="0"/>
                    </a:p>
                  </a:txBody>
                  <a:tcPr/>
                </a:tc>
                <a:tc>
                  <a:txBody>
                    <a:bodyPr/>
                    <a:lstStyle/>
                    <a:p>
                      <a:r>
                        <a:rPr lang="zh-CN" altLang="en-US" sz="1200" dirty="0"/>
                        <a:t>评论文本</a:t>
                      </a:r>
                      <a:r>
                        <a:rPr lang="en-US" altLang="zh-CN" sz="1200" dirty="0"/>
                        <a:t>ID</a:t>
                      </a:r>
                      <a:endParaRPr lang="zh-CN" altLang="en-US" sz="1200" dirty="0"/>
                    </a:p>
                  </a:txBody>
                  <a:tcPr/>
                </a:tc>
                <a:extLst>
                  <a:ext uri="{0D108BD9-81ED-4DB2-BD59-A6C34878D82A}">
                    <a16:rowId xmlns:a16="http://schemas.microsoft.com/office/drawing/2014/main" val="282054457"/>
                  </a:ext>
                </a:extLst>
              </a:tr>
              <a:tr h="233326">
                <a:tc>
                  <a:txBody>
                    <a:bodyPr/>
                    <a:lstStyle/>
                    <a:p>
                      <a:pPr algn="ctr"/>
                      <a:r>
                        <a:rPr lang="en-US" altLang="zh-CN" sz="1200" dirty="0"/>
                        <a:t>text</a:t>
                      </a:r>
                      <a:endParaRPr lang="zh-CN" altLang="en-US" sz="1200" dirty="0"/>
                    </a:p>
                  </a:txBody>
                  <a:tcPr/>
                </a:tc>
                <a:tc>
                  <a:txBody>
                    <a:bodyPr/>
                    <a:lstStyle/>
                    <a:p>
                      <a:pPr marL="0" marR="0" lvl="0" indent="0" algn="r" defTabSz="913765" rtl="0" eaLnBrk="1" fontAlgn="auto" latinLnBrk="0" hangingPunct="1">
                        <a:lnSpc>
                          <a:spcPct val="100000"/>
                        </a:lnSpc>
                        <a:spcBef>
                          <a:spcPts val="0"/>
                        </a:spcBef>
                        <a:spcAft>
                          <a:spcPts val="0"/>
                        </a:spcAft>
                        <a:buClrTx/>
                        <a:buSzTx/>
                        <a:buFontTx/>
                        <a:buNone/>
                        <a:tabLst/>
                        <a:defRPr/>
                      </a:pPr>
                      <a:r>
                        <a:rPr lang="zh-CN" altLang="en-US" sz="1200" dirty="0"/>
                        <a:t>评论文本内容</a:t>
                      </a:r>
                      <a:endParaRPr lang="en-US" altLang="zh-CN" sz="1200" dirty="0"/>
                    </a:p>
                  </a:txBody>
                  <a:tcPr/>
                </a:tc>
                <a:extLst>
                  <a:ext uri="{0D108BD9-81ED-4DB2-BD59-A6C34878D82A}">
                    <a16:rowId xmlns:a16="http://schemas.microsoft.com/office/drawing/2014/main" val="2442037962"/>
                  </a:ext>
                </a:extLst>
              </a:tr>
              <a:tr h="233326">
                <a:tc>
                  <a:txBody>
                    <a:bodyPr/>
                    <a:lstStyle/>
                    <a:p>
                      <a:pPr algn="ctr"/>
                      <a:r>
                        <a:rPr lang="en-US" altLang="zh-CN" sz="1200" b="0" i="0" u="none" strike="noStrike" cap="none" spc="0" baseline="0" dirty="0">
                          <a:solidFill>
                            <a:schemeClr val="dk1"/>
                          </a:solidFill>
                          <a:uFillTx/>
                          <a:latin typeface="+mn-lt"/>
                          <a:ea typeface="+mn-ea"/>
                          <a:cs typeface="+mn-cs"/>
                          <a:sym typeface="Calibri" panose="020F0502020204030204"/>
                        </a:rPr>
                        <a:t>BIO</a:t>
                      </a:r>
                      <a:r>
                        <a:rPr lang="it-IT" altLang="zh-CN" sz="1200" b="0" i="0" u="none" strike="noStrike" cap="none" spc="0" baseline="0" dirty="0">
                          <a:solidFill>
                            <a:schemeClr val="dk1"/>
                          </a:solidFill>
                          <a:uFillTx/>
                          <a:latin typeface="+mn-lt"/>
                          <a:ea typeface="+mn-ea"/>
                          <a:cs typeface="+mn-cs"/>
                          <a:sym typeface="Calibri" panose="020F0502020204030204"/>
                        </a:rPr>
                        <a:t>_anno</a:t>
                      </a:r>
                      <a:endParaRPr lang="zh-CN" altLang="en-US" sz="1200" b="0" i="0" u="none" strike="noStrike" cap="none" spc="0" baseline="0" dirty="0">
                        <a:solidFill>
                          <a:schemeClr val="dk1"/>
                        </a:solidFill>
                        <a:uFillTx/>
                        <a:latin typeface="+mn-lt"/>
                        <a:ea typeface="+mn-ea"/>
                        <a:cs typeface="+mn-cs"/>
                        <a:sym typeface="Calibri" panose="020F0502020204030204"/>
                      </a:endParaRPr>
                    </a:p>
                  </a:txBody>
                  <a:tcPr/>
                </a:tc>
                <a:tc>
                  <a:txBody>
                    <a:bodyPr/>
                    <a:lstStyle/>
                    <a:p>
                      <a:r>
                        <a:rPr lang="en-US" altLang="zh-CN" sz="1200" dirty="0"/>
                        <a:t>BIO</a:t>
                      </a:r>
                      <a:r>
                        <a:rPr lang="zh-CN" altLang="en-US" sz="1200" dirty="0"/>
                        <a:t>格式的实体标注</a:t>
                      </a:r>
                    </a:p>
                  </a:txBody>
                  <a:tcPr/>
                </a:tc>
                <a:extLst>
                  <a:ext uri="{0D108BD9-81ED-4DB2-BD59-A6C34878D82A}">
                    <a16:rowId xmlns:a16="http://schemas.microsoft.com/office/drawing/2014/main" val="2727784775"/>
                  </a:ext>
                </a:extLst>
              </a:tr>
              <a:tr h="233326">
                <a:tc>
                  <a:txBody>
                    <a:bodyPr/>
                    <a:lstStyle/>
                    <a:p>
                      <a:pPr algn="ctr"/>
                      <a:r>
                        <a:rPr lang="en-US" altLang="zh-CN" sz="1200" dirty="0"/>
                        <a:t>Class</a:t>
                      </a:r>
                      <a:endParaRPr lang="zh-CN" altLang="en-US" sz="1200" dirty="0"/>
                    </a:p>
                  </a:txBody>
                  <a:tcPr/>
                </a:tc>
                <a:tc>
                  <a:txBody>
                    <a:bodyPr/>
                    <a:lstStyle/>
                    <a:p>
                      <a:r>
                        <a:rPr lang="zh-CN" altLang="en-US" sz="1200" dirty="0"/>
                        <a:t>情感分类</a:t>
                      </a:r>
                      <a:r>
                        <a:rPr lang="en-US" altLang="zh-CN" sz="1200" dirty="0"/>
                        <a:t>(0</a:t>
                      </a:r>
                      <a:r>
                        <a:rPr lang="zh-CN" altLang="en-US" sz="1200" dirty="0"/>
                        <a:t>：负面、</a:t>
                      </a:r>
                      <a:r>
                        <a:rPr lang="en-US" altLang="zh-CN" sz="1200" dirty="0"/>
                        <a:t>1</a:t>
                      </a:r>
                      <a:r>
                        <a:rPr lang="zh-CN" altLang="en-US" sz="1200" dirty="0"/>
                        <a:t>：正面、</a:t>
                      </a:r>
                      <a:r>
                        <a:rPr lang="en-US" altLang="zh-CN" sz="1200" dirty="0"/>
                        <a:t>2</a:t>
                      </a:r>
                      <a:r>
                        <a:rPr lang="zh-CN" altLang="en-US" sz="1200" dirty="0"/>
                        <a:t>：中立</a:t>
                      </a:r>
                      <a:r>
                        <a:rPr lang="en-US" altLang="zh-CN" sz="1200" dirty="0"/>
                        <a:t>)</a:t>
                      </a:r>
                    </a:p>
                  </a:txBody>
                  <a:tcPr/>
                </a:tc>
                <a:extLst>
                  <a:ext uri="{0D108BD9-81ED-4DB2-BD59-A6C34878D82A}">
                    <a16:rowId xmlns:a16="http://schemas.microsoft.com/office/drawing/2014/main" val="3144801296"/>
                  </a:ext>
                </a:extLst>
              </a:tr>
              <a:tr h="233326">
                <a:tc>
                  <a:txBody>
                    <a:bodyPr/>
                    <a:lstStyle/>
                    <a:p>
                      <a:pPr algn="ctr"/>
                      <a:r>
                        <a:rPr lang="en-US" altLang="zh-CN" sz="1200" dirty="0" err="1"/>
                        <a:t>Bank_topic</a:t>
                      </a:r>
                      <a:endParaRPr lang="zh-CN" altLang="en-US" sz="1200" dirty="0"/>
                    </a:p>
                  </a:txBody>
                  <a:tcPr/>
                </a:tc>
                <a:tc>
                  <a:txBody>
                    <a:bodyPr/>
                    <a:lstStyle/>
                    <a:p>
                      <a:pPr marL="0" marR="0" lvl="0" indent="0" algn="r" defTabSz="913765" rtl="0" eaLnBrk="1" fontAlgn="auto" latinLnBrk="0" hangingPunct="1">
                        <a:lnSpc>
                          <a:spcPct val="100000"/>
                        </a:lnSpc>
                        <a:spcBef>
                          <a:spcPts val="0"/>
                        </a:spcBef>
                        <a:spcAft>
                          <a:spcPts val="0"/>
                        </a:spcAft>
                        <a:buClrTx/>
                        <a:buSzTx/>
                        <a:buFontTx/>
                        <a:buNone/>
                        <a:tabLst/>
                        <a:defRPr/>
                      </a:pPr>
                      <a:r>
                        <a:rPr lang="zh-CN" altLang="en-US" sz="1200" dirty="0"/>
                        <a:t>评论来源与哪个银行板块相关</a:t>
                      </a:r>
                      <a:endParaRPr lang="en-US" altLang="zh-CN" sz="1200" dirty="0"/>
                    </a:p>
                  </a:txBody>
                  <a:tcPr/>
                </a:tc>
                <a:extLst>
                  <a:ext uri="{0D108BD9-81ED-4DB2-BD59-A6C34878D82A}">
                    <a16:rowId xmlns:a16="http://schemas.microsoft.com/office/drawing/2014/main" val="3166823813"/>
                  </a:ext>
                </a:extLst>
              </a:tr>
            </a:tbl>
          </a:graphicData>
        </a:graphic>
      </p:graphicFrame>
      <p:sp>
        <p:nvSpPr>
          <p:cNvPr id="14" name="Content Placeholder 2">
            <a:extLst>
              <a:ext uri="{FF2B5EF4-FFF2-40B4-BE49-F238E27FC236}">
                <a16:creationId xmlns:a16="http://schemas.microsoft.com/office/drawing/2014/main" id="{93DC43A9-761C-42CC-8179-90999232979D}"/>
              </a:ext>
            </a:extLst>
          </p:cNvPr>
          <p:cNvSpPr txBox="1">
            <a:spLocks noGrp="1"/>
          </p:cNvSpPr>
          <p:nvPr/>
        </p:nvSpPr>
        <p:spPr>
          <a:xfrm>
            <a:off x="6551713" y="1480660"/>
            <a:ext cx="5124919" cy="558750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选手提交 </a:t>
            </a:r>
            <a:r>
              <a:rPr lang="en-US" altLang="zh-CN" sz="1600" dirty="0">
                <a:ea typeface="宋体" panose="02010600030101010101" pitchFamily="2" charset="-122"/>
                <a:sym typeface="+mn-ea"/>
              </a:rPr>
              <a:t>submission.csv</a:t>
            </a: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graphicFrame>
        <p:nvGraphicFramePr>
          <p:cNvPr id="15" name="表格 10">
            <a:extLst>
              <a:ext uri="{FF2B5EF4-FFF2-40B4-BE49-F238E27FC236}">
                <a16:creationId xmlns:a16="http://schemas.microsoft.com/office/drawing/2014/main" id="{2D4A37AA-37AA-47C8-BEEE-F022B4228FA9}"/>
              </a:ext>
            </a:extLst>
          </p:cNvPr>
          <p:cNvGraphicFramePr>
            <a:graphicFrameLocks noGrp="1"/>
          </p:cNvGraphicFramePr>
          <p:nvPr/>
        </p:nvGraphicFramePr>
        <p:xfrm>
          <a:off x="767493" y="4795430"/>
          <a:ext cx="5124920" cy="822960"/>
        </p:xfrm>
        <a:graphic>
          <a:graphicData uri="http://schemas.openxmlformats.org/drawingml/2006/table">
            <a:tbl>
              <a:tblPr firstRow="1" bandRow="1">
                <a:tableStyleId>{7DF18680-E054-41AD-8BC1-D1AEF772440D}</a:tableStyleId>
              </a:tblPr>
              <a:tblGrid>
                <a:gridCol w="1745209">
                  <a:extLst>
                    <a:ext uri="{9D8B030D-6E8A-4147-A177-3AD203B41FA5}">
                      <a16:colId xmlns:a16="http://schemas.microsoft.com/office/drawing/2014/main" val="3984986642"/>
                    </a:ext>
                  </a:extLst>
                </a:gridCol>
                <a:gridCol w="3379711">
                  <a:extLst>
                    <a:ext uri="{9D8B030D-6E8A-4147-A177-3AD203B41FA5}">
                      <a16:colId xmlns:a16="http://schemas.microsoft.com/office/drawing/2014/main" val="961215727"/>
                    </a:ext>
                  </a:extLst>
                </a:gridCol>
              </a:tblGrid>
              <a:tr h="199072">
                <a:tc>
                  <a:txBody>
                    <a:bodyPr/>
                    <a:lstStyle/>
                    <a:p>
                      <a:pPr algn="ctr"/>
                      <a:r>
                        <a:rPr lang="zh-CN" altLang="en-US" sz="1200" dirty="0"/>
                        <a:t>字段名</a:t>
                      </a:r>
                    </a:p>
                  </a:txBody>
                  <a:tcPr/>
                </a:tc>
                <a:tc>
                  <a:txBody>
                    <a:bodyPr/>
                    <a:lstStyle/>
                    <a:p>
                      <a:pPr algn="ctr"/>
                      <a:r>
                        <a:rPr lang="zh-CN" altLang="en-US" sz="1200" dirty="0"/>
                        <a:t>字段说明</a:t>
                      </a:r>
                    </a:p>
                  </a:txBody>
                  <a:tcPr/>
                </a:tc>
                <a:extLst>
                  <a:ext uri="{0D108BD9-81ED-4DB2-BD59-A6C34878D82A}">
                    <a16:rowId xmlns:a16="http://schemas.microsoft.com/office/drawing/2014/main" val="745072810"/>
                  </a:ext>
                </a:extLst>
              </a:tr>
              <a:tr h="233326">
                <a:tc>
                  <a:txBody>
                    <a:bodyPr/>
                    <a:lstStyle/>
                    <a:p>
                      <a:pPr algn="ctr"/>
                      <a:r>
                        <a:rPr lang="en-US" altLang="zh-CN" sz="1200" dirty="0"/>
                        <a:t>id</a:t>
                      </a:r>
                      <a:endParaRPr lang="zh-CN" altLang="en-US" sz="1200" dirty="0"/>
                    </a:p>
                  </a:txBody>
                  <a:tcPr/>
                </a:tc>
                <a:tc>
                  <a:txBody>
                    <a:bodyPr/>
                    <a:lstStyle/>
                    <a:p>
                      <a:r>
                        <a:rPr lang="zh-CN" altLang="en-US" sz="1200" dirty="0"/>
                        <a:t>文本</a:t>
                      </a:r>
                      <a:r>
                        <a:rPr lang="en-US" altLang="zh-CN" sz="1200" dirty="0"/>
                        <a:t>ID</a:t>
                      </a:r>
                      <a:endParaRPr lang="zh-CN" altLang="en-US" sz="1200" dirty="0"/>
                    </a:p>
                  </a:txBody>
                  <a:tcPr/>
                </a:tc>
                <a:extLst>
                  <a:ext uri="{0D108BD9-81ED-4DB2-BD59-A6C34878D82A}">
                    <a16:rowId xmlns:a16="http://schemas.microsoft.com/office/drawing/2014/main" val="282054457"/>
                  </a:ext>
                </a:extLst>
              </a:tr>
              <a:tr h="233326">
                <a:tc>
                  <a:txBody>
                    <a:bodyPr/>
                    <a:lstStyle/>
                    <a:p>
                      <a:pPr algn="ctr"/>
                      <a:r>
                        <a:rPr lang="en-US" altLang="zh-CN" sz="1200" dirty="0"/>
                        <a:t>text</a:t>
                      </a:r>
                      <a:endParaRPr lang="zh-CN" altLang="en-US" sz="1200" dirty="0"/>
                    </a:p>
                  </a:txBody>
                  <a:tcPr/>
                </a:tc>
                <a:tc>
                  <a:txBody>
                    <a:bodyPr/>
                    <a:lstStyle/>
                    <a:p>
                      <a:r>
                        <a:rPr lang="zh-CN" altLang="en-US" sz="1200" dirty="0"/>
                        <a:t>评论文本内容</a:t>
                      </a:r>
                    </a:p>
                  </a:txBody>
                  <a:tcPr/>
                </a:tc>
                <a:extLst>
                  <a:ext uri="{0D108BD9-81ED-4DB2-BD59-A6C34878D82A}">
                    <a16:rowId xmlns:a16="http://schemas.microsoft.com/office/drawing/2014/main" val="2978839902"/>
                  </a:ext>
                </a:extLst>
              </a:tr>
            </a:tbl>
          </a:graphicData>
        </a:graphic>
      </p:graphicFrame>
      <p:graphicFrame>
        <p:nvGraphicFramePr>
          <p:cNvPr id="16" name="表格 10">
            <a:extLst>
              <a:ext uri="{FF2B5EF4-FFF2-40B4-BE49-F238E27FC236}">
                <a16:creationId xmlns:a16="http://schemas.microsoft.com/office/drawing/2014/main" id="{65829031-909A-4D9E-A7F0-D40F42DE3E44}"/>
              </a:ext>
            </a:extLst>
          </p:cNvPr>
          <p:cNvGraphicFramePr>
            <a:graphicFrameLocks noGrp="1"/>
          </p:cNvGraphicFramePr>
          <p:nvPr/>
        </p:nvGraphicFramePr>
        <p:xfrm>
          <a:off x="6551713" y="2207598"/>
          <a:ext cx="5124920" cy="1097280"/>
        </p:xfrm>
        <a:graphic>
          <a:graphicData uri="http://schemas.openxmlformats.org/drawingml/2006/table">
            <a:tbl>
              <a:tblPr firstRow="1" bandRow="1">
                <a:tableStyleId>{7DF18680-E054-41AD-8BC1-D1AEF772440D}</a:tableStyleId>
              </a:tblPr>
              <a:tblGrid>
                <a:gridCol w="1745209">
                  <a:extLst>
                    <a:ext uri="{9D8B030D-6E8A-4147-A177-3AD203B41FA5}">
                      <a16:colId xmlns:a16="http://schemas.microsoft.com/office/drawing/2014/main" val="3984986642"/>
                    </a:ext>
                  </a:extLst>
                </a:gridCol>
                <a:gridCol w="3379711">
                  <a:extLst>
                    <a:ext uri="{9D8B030D-6E8A-4147-A177-3AD203B41FA5}">
                      <a16:colId xmlns:a16="http://schemas.microsoft.com/office/drawing/2014/main" val="961215727"/>
                    </a:ext>
                  </a:extLst>
                </a:gridCol>
              </a:tblGrid>
              <a:tr h="199072">
                <a:tc>
                  <a:txBody>
                    <a:bodyPr/>
                    <a:lstStyle/>
                    <a:p>
                      <a:pPr algn="ctr"/>
                      <a:r>
                        <a:rPr lang="zh-CN" altLang="en-US" sz="1200" dirty="0"/>
                        <a:t>字段名</a:t>
                      </a:r>
                    </a:p>
                  </a:txBody>
                  <a:tcPr/>
                </a:tc>
                <a:tc>
                  <a:txBody>
                    <a:bodyPr/>
                    <a:lstStyle/>
                    <a:p>
                      <a:pPr algn="ctr"/>
                      <a:r>
                        <a:rPr lang="zh-CN" altLang="en-US" sz="1200" dirty="0"/>
                        <a:t>字段说明</a:t>
                      </a:r>
                    </a:p>
                  </a:txBody>
                  <a:tcPr/>
                </a:tc>
                <a:extLst>
                  <a:ext uri="{0D108BD9-81ED-4DB2-BD59-A6C34878D82A}">
                    <a16:rowId xmlns:a16="http://schemas.microsoft.com/office/drawing/2014/main" val="745072810"/>
                  </a:ext>
                </a:extLst>
              </a:tr>
              <a:tr h="233326">
                <a:tc>
                  <a:txBody>
                    <a:bodyPr/>
                    <a:lstStyle/>
                    <a:p>
                      <a:pPr algn="ctr"/>
                      <a:r>
                        <a:rPr lang="en-US" altLang="zh-CN" sz="1200" dirty="0"/>
                        <a:t>id</a:t>
                      </a:r>
                      <a:endParaRPr lang="zh-CN" altLang="en-US" sz="1200" dirty="0"/>
                    </a:p>
                  </a:txBody>
                  <a:tcPr/>
                </a:tc>
                <a:tc>
                  <a:txBody>
                    <a:bodyPr/>
                    <a:lstStyle/>
                    <a:p>
                      <a:r>
                        <a:rPr lang="zh-CN" altLang="en-US" sz="1200" dirty="0"/>
                        <a:t>文本</a:t>
                      </a:r>
                      <a:r>
                        <a:rPr lang="en-US" altLang="zh-CN" sz="1200" dirty="0"/>
                        <a:t>ID</a:t>
                      </a:r>
                      <a:endParaRPr lang="zh-CN" altLang="en-US" sz="1200" dirty="0"/>
                    </a:p>
                  </a:txBody>
                  <a:tcPr/>
                </a:tc>
                <a:extLst>
                  <a:ext uri="{0D108BD9-81ED-4DB2-BD59-A6C34878D82A}">
                    <a16:rowId xmlns:a16="http://schemas.microsoft.com/office/drawing/2014/main" val="282054457"/>
                  </a:ext>
                </a:extLst>
              </a:tr>
              <a:tr h="233326">
                <a:tc>
                  <a:txBody>
                    <a:bodyPr/>
                    <a:lstStyle/>
                    <a:p>
                      <a:pPr algn="ctr"/>
                      <a:r>
                        <a:rPr lang="en-US" altLang="zh-CN" sz="1200" dirty="0" err="1"/>
                        <a:t>BIO_anno</a:t>
                      </a:r>
                      <a:endParaRPr lang="zh-CN" altLang="en-US" sz="1200" dirty="0"/>
                    </a:p>
                  </a:txBody>
                  <a:tcPr/>
                </a:tc>
                <a:tc>
                  <a:txBody>
                    <a:bodyPr/>
                    <a:lstStyle/>
                    <a:p>
                      <a:r>
                        <a:rPr lang="en-US" altLang="zh-CN" sz="1200" dirty="0"/>
                        <a:t>BIO</a:t>
                      </a:r>
                      <a:r>
                        <a:rPr lang="zh-CN" altLang="en-US" sz="1200" dirty="0"/>
                        <a:t>格式的实体标注</a:t>
                      </a:r>
                    </a:p>
                  </a:txBody>
                  <a:tcPr/>
                </a:tc>
                <a:extLst>
                  <a:ext uri="{0D108BD9-81ED-4DB2-BD59-A6C34878D82A}">
                    <a16:rowId xmlns:a16="http://schemas.microsoft.com/office/drawing/2014/main" val="1544086437"/>
                  </a:ext>
                </a:extLst>
              </a:tr>
              <a:tr h="233326">
                <a:tc>
                  <a:txBody>
                    <a:bodyPr/>
                    <a:lstStyle/>
                    <a:p>
                      <a:pPr algn="ctr"/>
                      <a:r>
                        <a:rPr lang="en-US" altLang="zh-CN" sz="1200" dirty="0"/>
                        <a:t>Class</a:t>
                      </a:r>
                      <a:endParaRPr lang="zh-CN" altLang="en-US" sz="1200" dirty="0"/>
                    </a:p>
                  </a:txBody>
                  <a:tcPr/>
                </a:tc>
                <a:tc>
                  <a:txBody>
                    <a:bodyPr/>
                    <a:lstStyle/>
                    <a:p>
                      <a:r>
                        <a:rPr lang="zh-CN" altLang="en-US" sz="1200" dirty="0"/>
                        <a:t>情感分类预测结果</a:t>
                      </a:r>
                    </a:p>
                  </a:txBody>
                  <a:tcPr/>
                </a:tc>
                <a:extLst>
                  <a:ext uri="{0D108BD9-81ED-4DB2-BD59-A6C34878D82A}">
                    <a16:rowId xmlns:a16="http://schemas.microsoft.com/office/drawing/2014/main" val="3153759007"/>
                  </a:ext>
                </a:extLst>
              </a:tr>
            </a:tbl>
          </a:graphicData>
        </a:graphic>
      </p:graphicFrame>
    </p:spTree>
    <p:custDataLst>
      <p:tags r:id="rId2"/>
    </p:custDataLst>
    <p:extLst>
      <p:ext uri="{BB962C8B-B14F-4D97-AF65-F5344CB8AC3E}">
        <p14:creationId xmlns:p14="http://schemas.microsoft.com/office/powerpoint/2010/main" val="90264088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93"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NER </a:t>
            </a:r>
            <a:r>
              <a:rPr lang="zh-CN" altLang="en-US" sz="1800" dirty="0">
                <a:ea typeface="宋体" panose="02010600030101010101" pitchFamily="2" charset="-122"/>
                <a:sym typeface="+mn-ea"/>
              </a:rPr>
              <a:t>命名实体识别（</a:t>
            </a:r>
            <a:r>
              <a:rPr lang="en-US" altLang="zh-CN" sz="1800" dirty="0">
                <a:ea typeface="宋体" panose="02010600030101010101" pitchFamily="2" charset="-122"/>
                <a:sym typeface="+mn-ea"/>
              </a:rPr>
              <a:t>Named-Entity Recognition</a:t>
            </a:r>
            <a:r>
              <a:rPr lang="zh-CN" altLang="en-US" sz="1800" dirty="0">
                <a:ea typeface="宋体" panose="02010600030101010101" pitchFamily="2" charset="-122"/>
                <a:sym typeface="+mn-ea"/>
              </a:rPr>
              <a:t>）</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从文本中找到任何你想要的东西，可以是某个字，某个词，或者某个短语</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这些命名通常被分成不同的类别，比如：人名、地名、机构名</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通常采用序列标注（</a:t>
            </a:r>
            <a:r>
              <a:rPr lang="en-US" altLang="zh-CN" sz="1800" dirty="0">
                <a:ea typeface="宋体" panose="02010600030101010101" pitchFamily="2" charset="-122"/>
                <a:sym typeface="+mn-ea"/>
              </a:rPr>
              <a:t>Sequence Tagging</a:t>
            </a:r>
            <a:r>
              <a:rPr lang="zh-CN" altLang="en-US" sz="1800" dirty="0">
                <a:ea typeface="宋体" panose="02010600030101010101" pitchFamily="2" charset="-122"/>
                <a:sym typeface="+mn-ea"/>
              </a:rPr>
              <a:t>）</a:t>
            </a:r>
            <a:endParaRPr lang="en-US" altLang="zh-CN" sz="1800" dirty="0">
              <a:ea typeface="宋体" panose="02010600030101010101" pitchFamily="2" charset="-122"/>
              <a:sym typeface="+mn-ea"/>
            </a:endParaRPr>
          </a:p>
          <a:p>
            <a:pPr>
              <a:lnSpc>
                <a:spcPct val="150000"/>
              </a:lnSpc>
            </a:pPr>
            <a:r>
              <a:rPr lang="en-US" altLang="zh-CN" sz="1800" dirty="0">
                <a:ea typeface="宋体" panose="02010600030101010101" pitchFamily="2" charset="-122"/>
                <a:sym typeface="+mn-ea"/>
              </a:rPr>
              <a:t>NER</a:t>
            </a:r>
            <a:r>
              <a:rPr lang="zh-CN" altLang="en-US" sz="1800" dirty="0">
                <a:ea typeface="宋体" panose="02010600030101010101" pitchFamily="2" charset="-122"/>
                <a:sym typeface="+mn-ea"/>
              </a:rPr>
              <a:t>是信息提取、问答系统、句法分析、机器翻译等众多</a:t>
            </a:r>
            <a:r>
              <a:rPr lang="en-US" altLang="zh-CN" sz="1800" dirty="0">
                <a:ea typeface="宋体" panose="02010600030101010101" pitchFamily="2" charset="-122"/>
                <a:sym typeface="+mn-ea"/>
              </a:rPr>
              <a:t>NLP</a:t>
            </a:r>
            <a:r>
              <a:rPr lang="zh-CN" altLang="en-US" sz="1800" dirty="0">
                <a:ea typeface="宋体" panose="02010600030101010101" pitchFamily="2" charset="-122"/>
                <a:sym typeface="+mn-ea"/>
              </a:rPr>
              <a:t>任务的重要基础</a:t>
            </a: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sp>
        <p:nvSpPr>
          <p:cNvPr id="5" name="Content Placeholder 2">
            <a:extLst>
              <a:ext uri="{FF2B5EF4-FFF2-40B4-BE49-F238E27FC236}">
                <a16:creationId xmlns:a16="http://schemas.microsoft.com/office/drawing/2014/main" id="{89D18BEA-09FA-45F3-9AA4-7574C6053AC8}"/>
              </a:ext>
            </a:extLst>
          </p:cNvPr>
          <p:cNvSpPr txBox="1">
            <a:spLocks noGrp="1"/>
          </p:cNvSpPr>
          <p:nvPr/>
        </p:nvSpPr>
        <p:spPr>
          <a:xfrm>
            <a:off x="6272736" y="1121446"/>
            <a:ext cx="5715134"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统计学的方法</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隐马尔科夫模型 </a:t>
            </a:r>
            <a:r>
              <a:rPr lang="en-US" altLang="zh-CN" sz="1800" dirty="0">
                <a:ea typeface="宋体" panose="02010600030101010101" pitchFamily="2" charset="-122"/>
                <a:sym typeface="+mn-ea"/>
              </a:rPr>
              <a:t>Hidden Markov Model, HMM</a:t>
            </a:r>
          </a:p>
          <a:p>
            <a:pPr>
              <a:lnSpc>
                <a:spcPct val="150000"/>
              </a:lnSpc>
            </a:pPr>
            <a:r>
              <a:rPr lang="zh-CN" altLang="en-US" sz="1800" dirty="0">
                <a:ea typeface="宋体" panose="02010600030101010101" pitchFamily="2" charset="-122"/>
                <a:sym typeface="+mn-ea"/>
              </a:rPr>
              <a:t>条件随机场 </a:t>
            </a:r>
            <a:r>
              <a:rPr lang="en-US" altLang="zh-CN" sz="1800" dirty="0">
                <a:ea typeface="宋体" panose="02010600030101010101" pitchFamily="2" charset="-122"/>
                <a:sym typeface="+mn-ea"/>
              </a:rPr>
              <a:t>Conditional Random Field, CRF</a:t>
            </a:r>
          </a:p>
          <a:p>
            <a:pPr>
              <a:lnSpc>
                <a:spcPct val="150000"/>
              </a:lnSpc>
            </a:pP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深度学习方法</a:t>
            </a:r>
          </a:p>
          <a:p>
            <a:pPr>
              <a:lnSpc>
                <a:spcPct val="150000"/>
              </a:lnSpc>
            </a:pPr>
            <a:r>
              <a:rPr lang="en-US" altLang="zh-CN" sz="1800" dirty="0">
                <a:ea typeface="宋体" panose="02010600030101010101" pitchFamily="2" charset="-122"/>
                <a:sym typeface="+mn-ea"/>
              </a:rPr>
              <a:t>LSTM / Bi-LSTM</a:t>
            </a:r>
          </a:p>
          <a:p>
            <a:pPr>
              <a:lnSpc>
                <a:spcPct val="150000"/>
              </a:lnSpc>
            </a:pPr>
            <a:r>
              <a:rPr lang="en-US" altLang="zh-CN" sz="1800" dirty="0">
                <a:ea typeface="宋体" panose="02010600030101010101" pitchFamily="2" charset="-122"/>
                <a:sym typeface="+mn-ea"/>
              </a:rPr>
              <a:t>LSTM + CRF</a:t>
            </a:r>
          </a:p>
          <a:p>
            <a:pPr>
              <a:lnSpc>
                <a:spcPct val="150000"/>
              </a:lnSpc>
            </a:pPr>
            <a:r>
              <a:rPr lang="en-US" altLang="zh-CN" sz="1800" dirty="0">
                <a:ea typeface="宋体" panose="02010600030101010101" pitchFamily="2" charset="-122"/>
                <a:sym typeface="+mn-ea"/>
              </a:rPr>
              <a:t>BERT + CRF</a:t>
            </a:r>
          </a:p>
          <a:p>
            <a:pPr>
              <a:lnSpc>
                <a:spcPct val="150000"/>
              </a:lnSpc>
            </a:pPr>
            <a:endParaRPr lang="zh-CN" altLang="en-US"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21846791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17"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Thinking</a:t>
            </a:r>
            <a:r>
              <a:rPr lang="zh-CN" altLang="en-US" sz="1800" dirty="0">
                <a:solidFill>
                  <a:srgbClr val="FF0000"/>
                </a:solidFill>
                <a:ea typeface="宋体" panose="02010600030101010101" pitchFamily="2" charset="-122"/>
                <a:sym typeface="+mn-ea"/>
              </a:rPr>
              <a:t>：为什么不直接使用</a:t>
            </a:r>
            <a:r>
              <a:rPr lang="en-US" altLang="zh-CN" sz="1800" dirty="0">
                <a:solidFill>
                  <a:srgbClr val="FF0000"/>
                </a:solidFill>
                <a:ea typeface="宋体" panose="02010600030101010101" pitchFamily="2" charset="-122"/>
                <a:sym typeface="+mn-ea"/>
              </a:rPr>
              <a:t>LSTM</a:t>
            </a:r>
            <a:r>
              <a:rPr lang="zh-CN" altLang="en-US" sz="1800" dirty="0">
                <a:solidFill>
                  <a:srgbClr val="FF0000"/>
                </a:solidFill>
                <a:ea typeface="宋体" panose="02010600030101010101" pitchFamily="2" charset="-122"/>
                <a:sym typeface="+mn-ea"/>
              </a:rPr>
              <a:t>？要用</a:t>
            </a:r>
            <a:r>
              <a:rPr lang="en-US" altLang="zh-CN" sz="1800" dirty="0">
                <a:solidFill>
                  <a:srgbClr val="FF0000"/>
                </a:solidFill>
                <a:ea typeface="宋体" panose="02010600030101010101" pitchFamily="2" charset="-122"/>
                <a:sym typeface="+mn-ea"/>
              </a:rPr>
              <a:t>LSTM + CRF</a:t>
            </a:r>
            <a:r>
              <a:rPr lang="zh-CN" altLang="en-US" sz="1800" dirty="0">
                <a:solidFill>
                  <a:srgbClr val="FF0000"/>
                </a:solidFill>
                <a:ea typeface="宋体" panose="02010600030101010101" pitchFamily="2" charset="-122"/>
                <a:sym typeface="+mn-ea"/>
              </a:rPr>
              <a:t>？</a:t>
            </a:r>
            <a:endParaRPr lang="en-US" altLang="zh-CN" sz="1800" dirty="0">
              <a:solidFill>
                <a:srgbClr val="FF0000"/>
              </a:solidFill>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序列标注问题本质上是分类问题，</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很合适进行序列标注，但是会引入一个问题：每个时刻的输出没有考虑上一时刻的输出。</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即，在利用</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进行序列建模时，只考虑了输入序列的信息，即单词信息，但是没有考虑标签信息，即输出标签信息。</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以“中原银行 的 快速贷”为例，</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输出“快”的标签是</a:t>
            </a:r>
            <a:r>
              <a:rPr lang="en-US" altLang="zh-CN" sz="1800" dirty="0">
                <a:ea typeface="宋体" panose="02010600030101010101" pitchFamily="2" charset="-122"/>
                <a:sym typeface="+mn-ea"/>
              </a:rPr>
              <a:t>B-Product</a:t>
            </a:r>
            <a:r>
              <a:rPr lang="zh-CN" altLang="en-US" sz="1800" dirty="0">
                <a:ea typeface="宋体" panose="02010600030101010101" pitchFamily="2" charset="-122"/>
                <a:sym typeface="+mn-ea"/>
              </a:rPr>
              <a:t>，而“速”的标签可能是“</a:t>
            </a:r>
            <a:r>
              <a:rPr lang="en-US" altLang="zh-CN" sz="1800" dirty="0">
                <a:ea typeface="宋体" panose="02010600030101010101" pitchFamily="2" charset="-122"/>
                <a:sym typeface="+mn-ea"/>
              </a:rPr>
              <a:t>B-Comment-Adj</a:t>
            </a:r>
            <a:r>
              <a:rPr lang="zh-CN" altLang="en-US" sz="1800" dirty="0">
                <a:ea typeface="宋体" panose="02010600030101010101" pitchFamily="2" charset="-122"/>
                <a:sym typeface="+mn-ea"/>
              </a:rPr>
              <a:t>。实际上，</a:t>
            </a:r>
            <a:r>
              <a:rPr lang="en-US" altLang="zh-CN" sz="1800" dirty="0">
                <a:ea typeface="宋体" panose="02010600030101010101" pitchFamily="2" charset="-122"/>
                <a:sym typeface="+mn-ea"/>
              </a:rPr>
              <a:t>I-Product</a:t>
            </a:r>
            <a:r>
              <a:rPr lang="zh-CN" altLang="en-US" sz="1800" dirty="0">
                <a:ea typeface="宋体" panose="02010600030101010101" pitchFamily="2" charset="-122"/>
                <a:sym typeface="+mn-ea"/>
              </a:rPr>
              <a:t>标签更为合适，因为“快速贷”这里是一个产品，在</a:t>
            </a:r>
            <a:r>
              <a:rPr lang="en-US" altLang="zh-CN" sz="1800" dirty="0">
                <a:ea typeface="宋体" panose="02010600030101010101" pitchFamily="2" charset="-122"/>
                <a:sym typeface="+mn-ea"/>
              </a:rPr>
              <a:t>B-Product</a:t>
            </a:r>
            <a:r>
              <a:rPr lang="zh-CN" altLang="en-US" sz="1800" dirty="0">
                <a:ea typeface="宋体" panose="02010600030101010101" pitchFamily="2" charset="-122"/>
                <a:sym typeface="+mn-ea"/>
              </a:rPr>
              <a:t>后面，往往不会是</a:t>
            </a:r>
            <a:r>
              <a:rPr lang="en-US" altLang="zh-CN" sz="1800" dirty="0">
                <a:ea typeface="宋体" panose="02010600030101010101" pitchFamily="2" charset="-122"/>
                <a:sym typeface="+mn-ea"/>
              </a:rPr>
              <a:t>B-Comment-Adj</a:t>
            </a:r>
          </a:p>
        </p:txBody>
      </p:sp>
      <p:sp>
        <p:nvSpPr>
          <p:cNvPr id="5" name="Content Placeholder 2">
            <a:extLst>
              <a:ext uri="{FF2B5EF4-FFF2-40B4-BE49-F238E27FC236}">
                <a16:creationId xmlns:a16="http://schemas.microsoft.com/office/drawing/2014/main" id="{89D18BEA-09FA-45F3-9AA4-7574C6053AC8}"/>
              </a:ext>
            </a:extLst>
          </p:cNvPr>
          <p:cNvSpPr txBox="1">
            <a:spLocks noGrp="1"/>
          </p:cNvSpPr>
          <p:nvPr/>
        </p:nvSpPr>
        <p:spPr>
          <a:xfrm>
            <a:off x="6272736" y="1157302"/>
            <a:ext cx="5715134"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标签转移关系对序列标注任务来说是很重要的，所以需要在</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的基础上引入一个标签转移矩阵，即使用</a:t>
            </a:r>
            <a:r>
              <a:rPr lang="en-US" altLang="zh-CN" sz="1800" dirty="0">
                <a:ea typeface="宋体" panose="02010600030101010101" pitchFamily="2" charset="-122"/>
                <a:sym typeface="+mn-ea"/>
              </a:rPr>
              <a:t>CRF</a:t>
            </a: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CRF</a:t>
            </a:r>
            <a:r>
              <a:rPr lang="zh-CN" altLang="en-US" sz="1800" dirty="0">
                <a:ea typeface="宋体" panose="02010600030101010101" pitchFamily="2" charset="-122"/>
                <a:sym typeface="+mn-ea"/>
              </a:rPr>
              <a:t>有两类特征函数：</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）针对观测序列与状态的对应关系 </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比如“快速贷” 是</a:t>
            </a:r>
            <a:r>
              <a:rPr lang="en-US" altLang="zh-CN" sz="1800" dirty="0">
                <a:ea typeface="宋体" panose="02010600030101010101" pitchFamily="2" charset="-122"/>
                <a:sym typeface="+mn-ea"/>
              </a:rPr>
              <a:t>B-Product, I-Product, I-</a:t>
            </a:r>
            <a:r>
              <a:rPr lang="en-US" altLang="zh-CN" sz="1800" dirty="0" err="1">
                <a:ea typeface="宋体" panose="02010600030101010101" pitchFamily="2" charset="-122"/>
                <a:sym typeface="+mn-ea"/>
              </a:rPr>
              <a:t>Porduct</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）针对状态间关系，比如</a:t>
            </a:r>
            <a:r>
              <a:rPr lang="en-US" altLang="zh-CN" sz="1800" dirty="0">
                <a:ea typeface="宋体" panose="02010600030101010101" pitchFamily="2" charset="-122"/>
                <a:sym typeface="+mn-ea"/>
              </a:rPr>
              <a:t>B-Product</a:t>
            </a:r>
            <a:r>
              <a:rPr lang="zh-CN" altLang="en-US" sz="1800" dirty="0">
                <a:ea typeface="宋体" panose="02010600030101010101" pitchFamily="2" charset="-122"/>
                <a:sym typeface="+mn-ea"/>
              </a:rPr>
              <a:t> 后一般跟 </a:t>
            </a:r>
            <a:r>
              <a:rPr lang="en-US" altLang="zh-CN" sz="1800" dirty="0">
                <a:ea typeface="宋体" panose="02010600030101010101" pitchFamily="2" charset="-122"/>
                <a:sym typeface="+mn-ea"/>
              </a:rPr>
              <a:t>I-Product</a:t>
            </a:r>
          </a:p>
          <a:p>
            <a:pPr marL="0" indent="0">
              <a:lnSpc>
                <a:spcPct val="150000"/>
              </a:lnSpc>
              <a:buNone/>
            </a:pPr>
            <a:r>
              <a:rPr lang="zh-CN" altLang="en-US" sz="1800" dirty="0">
                <a:ea typeface="宋体" panose="02010600030101010101" pitchFamily="2" charset="-122"/>
                <a:sym typeface="+mn-ea"/>
              </a:rPr>
              <a:t>在</a:t>
            </a:r>
            <a:r>
              <a:rPr lang="en-US" altLang="zh-CN" sz="1800" dirty="0">
                <a:ea typeface="宋体" panose="02010600030101010101" pitchFamily="2" charset="-122"/>
                <a:sym typeface="+mn-ea"/>
              </a:rPr>
              <a:t>LSTM+CRF</a:t>
            </a:r>
            <a:r>
              <a:rPr lang="zh-CN" altLang="en-US" sz="1800" dirty="0">
                <a:ea typeface="宋体" panose="02010600030101010101" pitchFamily="2" charset="-122"/>
                <a:sym typeface="+mn-ea"/>
              </a:rPr>
              <a:t>模型中，前一类特征函数的输出由</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的输出替代，后一类特征函数就变成了标签转移矩阵</a:t>
            </a: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18462291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97"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Thinking</a:t>
            </a:r>
            <a:r>
              <a:rPr lang="zh-CN" altLang="en-US" sz="1800" dirty="0">
                <a:solidFill>
                  <a:srgbClr val="FF0000"/>
                </a:solidFill>
                <a:ea typeface="宋体" panose="02010600030101010101" pitchFamily="2" charset="-122"/>
                <a:sym typeface="+mn-ea"/>
              </a:rPr>
              <a:t>：对下面句子进行词性标注，哪个更适合？</a:t>
            </a:r>
            <a:endParaRPr lang="en-US" altLang="zh-CN" sz="1800" dirty="0">
              <a:solidFill>
                <a:srgbClr val="FF0000"/>
              </a:solidFill>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John drink water at home.</a:t>
            </a:r>
          </a:p>
          <a:p>
            <a:pPr marL="0" indent="0">
              <a:lnSpc>
                <a:spcPct val="150000"/>
              </a:lnSpc>
              <a:buNone/>
            </a:pPr>
            <a:r>
              <a:rPr lang="zh-CN" altLang="en-US" sz="1800" dirty="0">
                <a:ea typeface="宋体" panose="02010600030101010101" pitchFamily="2" charset="-122"/>
                <a:sym typeface="+mn-ea"/>
              </a:rPr>
              <a:t>标注</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John (</a:t>
            </a:r>
            <a:r>
              <a:rPr lang="zh-CN" altLang="en-US" sz="1800" dirty="0">
                <a:ea typeface="宋体" panose="02010600030101010101" pitchFamily="2" charset="-122"/>
                <a:sym typeface="+mn-ea"/>
              </a:rPr>
              <a:t>名词</a:t>
            </a:r>
            <a:r>
              <a:rPr lang="en-US" altLang="zh-CN" sz="1800" dirty="0">
                <a:ea typeface="宋体" panose="02010600030101010101" pitchFamily="2" charset="-122"/>
                <a:sym typeface="+mn-ea"/>
              </a:rPr>
              <a:t>) drink(</a:t>
            </a:r>
            <a:r>
              <a:rPr lang="zh-CN" altLang="en-US" sz="1800" dirty="0">
                <a:ea typeface="宋体" panose="02010600030101010101" pitchFamily="2" charset="-122"/>
                <a:sym typeface="+mn-ea"/>
              </a:rPr>
              <a:t>动词</a:t>
            </a:r>
            <a:r>
              <a:rPr lang="en-US" altLang="zh-CN" sz="1800" dirty="0">
                <a:ea typeface="宋体" panose="02010600030101010101" pitchFamily="2" charset="-122"/>
                <a:sym typeface="+mn-ea"/>
              </a:rPr>
              <a:t>) water(</a:t>
            </a:r>
            <a:r>
              <a:rPr lang="zh-CN" altLang="en-US" sz="1800" dirty="0">
                <a:ea typeface="宋体" panose="02010600030101010101" pitchFamily="2" charset="-122"/>
                <a:sym typeface="+mn-ea"/>
              </a:rPr>
              <a:t>名词</a:t>
            </a:r>
            <a:r>
              <a:rPr lang="en-US" altLang="zh-CN" sz="1800" dirty="0">
                <a:ea typeface="宋体" panose="02010600030101010101" pitchFamily="2" charset="-122"/>
                <a:sym typeface="+mn-ea"/>
              </a:rPr>
              <a:t>) at(</a:t>
            </a:r>
            <a:r>
              <a:rPr lang="zh-CN" altLang="en-US" sz="1800" dirty="0">
                <a:ea typeface="宋体" panose="02010600030101010101" pitchFamily="2" charset="-122"/>
                <a:sym typeface="+mn-ea"/>
              </a:rPr>
              <a:t>介词</a:t>
            </a:r>
            <a:r>
              <a:rPr lang="en-US" altLang="zh-CN" sz="1800" dirty="0">
                <a:ea typeface="宋体" panose="02010600030101010101" pitchFamily="2" charset="-122"/>
                <a:sym typeface="+mn-ea"/>
              </a:rPr>
              <a:t>) home(</a:t>
            </a:r>
            <a:r>
              <a:rPr lang="zh-CN" altLang="en-US" sz="1800" dirty="0">
                <a:ea typeface="宋体" panose="02010600030101010101" pitchFamily="2" charset="-122"/>
                <a:sym typeface="+mn-ea"/>
              </a:rPr>
              <a:t>名词</a:t>
            </a:r>
            <a:r>
              <a:rPr lang="en-US" altLang="zh-CN" sz="1800" dirty="0">
                <a:ea typeface="宋体" panose="02010600030101010101" pitchFamily="2" charset="-122"/>
                <a:sym typeface="+mn-ea"/>
              </a:rPr>
              <a:t>)</a:t>
            </a:r>
            <a:endParaRPr lang="zh-CN" altLang="en-US"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标注</a:t>
            </a: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 John (</a:t>
            </a:r>
            <a:r>
              <a:rPr lang="zh-CN" altLang="en-US" sz="1800" dirty="0">
                <a:ea typeface="宋体" panose="02010600030101010101" pitchFamily="2" charset="-122"/>
                <a:sym typeface="+mn-ea"/>
              </a:rPr>
              <a:t>名词</a:t>
            </a:r>
            <a:r>
              <a:rPr lang="en-US" altLang="zh-CN" sz="1800" dirty="0">
                <a:ea typeface="宋体" panose="02010600030101010101" pitchFamily="2" charset="-122"/>
                <a:sym typeface="+mn-ea"/>
              </a:rPr>
              <a:t>) drink(</a:t>
            </a:r>
            <a:r>
              <a:rPr lang="zh-CN" altLang="en-US" sz="1800" dirty="0">
                <a:ea typeface="宋体" panose="02010600030101010101" pitchFamily="2" charset="-122"/>
                <a:sym typeface="+mn-ea"/>
              </a:rPr>
              <a:t>动词</a:t>
            </a:r>
            <a:r>
              <a:rPr lang="en-US" altLang="zh-CN" sz="1800" dirty="0">
                <a:ea typeface="宋体" panose="02010600030101010101" pitchFamily="2" charset="-122"/>
                <a:sym typeface="+mn-ea"/>
              </a:rPr>
              <a:t>) water(</a:t>
            </a:r>
            <a:r>
              <a:rPr lang="zh-CN" altLang="en-US" sz="1800" dirty="0">
                <a:ea typeface="宋体" panose="02010600030101010101" pitchFamily="2" charset="-122"/>
                <a:sym typeface="+mn-ea"/>
              </a:rPr>
              <a:t>动词</a:t>
            </a:r>
            <a:r>
              <a:rPr lang="en-US" altLang="zh-CN" sz="1800" dirty="0">
                <a:ea typeface="宋体" panose="02010600030101010101" pitchFamily="2" charset="-122"/>
                <a:sym typeface="+mn-ea"/>
              </a:rPr>
              <a:t>) at(</a:t>
            </a:r>
            <a:r>
              <a:rPr lang="zh-CN" altLang="en-US" sz="1800" dirty="0">
                <a:ea typeface="宋体" panose="02010600030101010101" pitchFamily="2" charset="-122"/>
                <a:sym typeface="+mn-ea"/>
              </a:rPr>
              <a:t>介词</a:t>
            </a:r>
            <a:r>
              <a:rPr lang="en-US" altLang="zh-CN" sz="1800" dirty="0">
                <a:ea typeface="宋体" panose="02010600030101010101" pitchFamily="2" charset="-122"/>
                <a:sym typeface="+mn-ea"/>
              </a:rPr>
              <a:t>) home(</a:t>
            </a:r>
            <a:r>
              <a:rPr lang="zh-CN" altLang="en-US" sz="1800" dirty="0">
                <a:ea typeface="宋体" panose="02010600030101010101" pitchFamily="2" charset="-122"/>
                <a:sym typeface="+mn-ea"/>
              </a:rPr>
              <a:t>名词</a:t>
            </a:r>
            <a:r>
              <a:rPr lang="en-US" altLang="zh-CN" sz="1800" dirty="0">
                <a:ea typeface="宋体" panose="02010600030101010101" pitchFamily="2" charset="-122"/>
                <a:sym typeface="+mn-ea"/>
              </a:rPr>
              <a:t>)</a:t>
            </a:r>
          </a:p>
          <a:p>
            <a:pPr marL="0" indent="0">
              <a:lnSpc>
                <a:spcPct val="150000"/>
              </a:lnSpc>
              <a:buNone/>
            </a:pPr>
            <a:r>
              <a:rPr lang="zh-CN" altLang="en-US" sz="1800" dirty="0">
                <a:ea typeface="宋体" panose="02010600030101010101" pitchFamily="2" charset="-122"/>
                <a:sym typeface="+mn-ea"/>
              </a:rPr>
              <a:t>标注</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更好，动词后面通常不会再接动词</a:t>
            </a:r>
            <a:endParaRPr lang="en-US" altLang="zh-CN" sz="1800" dirty="0">
              <a:ea typeface="宋体" panose="02010600030101010101" pitchFamily="2" charset="-122"/>
              <a:sym typeface="+mn-ea"/>
            </a:endParaRPr>
          </a:p>
        </p:txBody>
      </p:sp>
      <p:sp>
        <p:nvSpPr>
          <p:cNvPr id="5" name="Content Placeholder 2">
            <a:extLst>
              <a:ext uri="{FF2B5EF4-FFF2-40B4-BE49-F238E27FC236}">
                <a16:creationId xmlns:a16="http://schemas.microsoft.com/office/drawing/2014/main" id="{89D18BEA-09FA-45F3-9AA4-7574C6053AC8}"/>
              </a:ext>
            </a:extLst>
          </p:cNvPr>
          <p:cNvSpPr txBox="1">
            <a:spLocks noGrp="1"/>
          </p:cNvSpPr>
          <p:nvPr/>
        </p:nvSpPr>
        <p:spPr>
          <a:xfrm>
            <a:off x="6272736" y="1157302"/>
            <a:ext cx="5715134"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定义</a:t>
            </a:r>
            <a:r>
              <a:rPr lang="en-US" altLang="zh-CN" sz="1800" dirty="0">
                <a:ea typeface="宋体" panose="02010600030101010101" pitchFamily="2" charset="-122"/>
                <a:sym typeface="+mn-ea"/>
              </a:rPr>
              <a:t>CRF</a:t>
            </a:r>
            <a:r>
              <a:rPr lang="zh-CN" altLang="en-US" sz="1800" dirty="0">
                <a:ea typeface="宋体" panose="02010600030101010101" pitchFamily="2" charset="-122"/>
                <a:sym typeface="+mn-ea"/>
              </a:rPr>
              <a:t>中的特征函数</a:t>
            </a:r>
          </a:p>
          <a:p>
            <a:pPr marL="0" indent="0">
              <a:lnSpc>
                <a:spcPct val="150000"/>
              </a:lnSpc>
              <a:buNone/>
            </a:pPr>
            <a:r>
              <a:rPr lang="zh-CN" altLang="en-US" sz="1800" dirty="0">
                <a:ea typeface="宋体" panose="02010600030101010101" pitchFamily="2" charset="-122"/>
                <a:sym typeface="+mn-ea"/>
              </a:rPr>
              <a:t>动词后面还是动词就是一个特征函数，我们可以定义一个特征函数集合，用这个特征函数集合来为一个标注序列打分 </a:t>
            </a:r>
            <a:r>
              <a:rPr lang="en-US" altLang="zh-CN" sz="1800" dirty="0">
                <a:ea typeface="宋体" panose="02010600030101010101" pitchFamily="2" charset="-122"/>
                <a:sym typeface="+mn-ea"/>
              </a:rPr>
              <a:t>=&gt; </a:t>
            </a:r>
            <a:r>
              <a:rPr lang="zh-CN" altLang="en-US" sz="1800" dirty="0">
                <a:ea typeface="宋体" panose="02010600030101010101" pitchFamily="2" charset="-122"/>
                <a:sym typeface="+mn-ea"/>
              </a:rPr>
              <a:t>从而找到最优的标注序列</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标注序列最终的评分值 </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所有特征函数对同一个标注序列的评分的综合</a:t>
            </a:r>
          </a:p>
        </p:txBody>
      </p:sp>
      <p:pic>
        <p:nvPicPr>
          <p:cNvPr id="6" name="图片 5">
            <a:extLst>
              <a:ext uri="{FF2B5EF4-FFF2-40B4-BE49-F238E27FC236}">
                <a16:creationId xmlns:a16="http://schemas.microsoft.com/office/drawing/2014/main" id="{BB1FD878-EE67-471E-9F41-3648ED8D033C}"/>
              </a:ext>
            </a:extLst>
          </p:cNvPr>
          <p:cNvPicPr>
            <a:picLocks noChangeAspect="1"/>
          </p:cNvPicPr>
          <p:nvPr/>
        </p:nvPicPr>
        <p:blipFill>
          <a:blip r:embed="rId8"/>
          <a:stretch>
            <a:fillRect/>
          </a:stretch>
        </p:blipFill>
        <p:spPr>
          <a:xfrm>
            <a:off x="6342904" y="4082865"/>
            <a:ext cx="5053049" cy="514354"/>
          </a:xfrm>
          <a:prstGeom prst="rect">
            <a:avLst/>
          </a:prstGeom>
        </p:spPr>
      </p:pic>
    </p:spTree>
    <p:custDataLst>
      <p:tags r:id="rId2"/>
    </p:custDataLst>
    <p:extLst>
      <p:ext uri="{BB962C8B-B14F-4D97-AF65-F5344CB8AC3E}">
        <p14:creationId xmlns:p14="http://schemas.microsoft.com/office/powerpoint/2010/main" val="89576755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3.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5.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3802</TotalTime>
  <Words>5966</Words>
  <Application>Microsoft Office PowerPoint</Application>
  <PresentationFormat>宽屏</PresentationFormat>
  <Paragraphs>581</Paragraphs>
  <Slides>44</Slides>
  <Notes>37</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2" baseType="lpstr">
      <vt:lpstr>微软雅黑</vt:lpstr>
      <vt:lpstr>Arial</vt:lpstr>
      <vt:lpstr>Calibri</vt:lpstr>
      <vt:lpstr>Calibri Light</vt:lpstr>
      <vt:lpstr>Helvetica</vt:lpstr>
      <vt:lpstr>Office 主题​​</vt:lpstr>
      <vt:lpstr>think-cell 幻灯片</vt:lpstr>
      <vt:lpstr>Equation.KSEE3</vt:lpstr>
      <vt:lpstr>产品评论观点提取2 </vt:lpstr>
      <vt:lpstr>学习方法</vt:lpstr>
      <vt:lpstr>&gt;&gt;   今天的学习目标</vt:lpstr>
      <vt:lpstr>1/2 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PyTorch模型保存与加载</vt:lpstr>
      <vt:lpstr>LSTM模型</vt:lpstr>
      <vt:lpstr>BERT原理</vt:lpstr>
      <vt:lpstr>BERT原理</vt:lpstr>
      <vt:lpstr>AI大赛：产品评论观点提取</vt:lpstr>
      <vt:lpstr>AI大赛：产品评论观点提取</vt:lpstr>
      <vt:lpstr>AI大赛：产品评论观点提取</vt:lpstr>
      <vt:lpstr>AI大赛：产品评论观点提取</vt:lpstr>
      <vt:lpstr>2/2 BERT情感分类</vt:lpstr>
      <vt:lpstr>Project: 酒店评论正负情感分类</vt:lpstr>
      <vt:lpstr>Project: 酒店评论正负情感分类</vt:lpstr>
      <vt:lpstr>Project: 酒店评论正负情感分类</vt:lpstr>
      <vt:lpstr>Project: 酒店评论正负情感分类</vt:lpstr>
      <vt:lpstr>Project: 酒店评论正负情感分类</vt:lpstr>
      <vt:lpstr>Project: 酒店评论正负情感分类</vt:lpstr>
      <vt:lpstr>Project: 酒店评论正负情感分类</vt:lpstr>
      <vt:lpstr>Project: 酒店评论正负情感分类</vt:lpstr>
      <vt:lpstr>Project: 产品评论观点提取</vt:lpstr>
      <vt:lpstr>Project: 产品评论观点提取</vt:lpstr>
      <vt:lpstr>Project: 产品评论观点提取</vt:lpstr>
      <vt:lpstr>Project: 产品评论观点提取</vt:lpstr>
      <vt:lpstr>Thinking &amp; Action</vt:lpstr>
      <vt:lpstr>Thinking &amp; Action</vt:lpstr>
      <vt:lpstr>Thank You Using data to solve problems</vt:lpstr>
      <vt:lpstr>工作中的应用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Chen Yang</cp:lastModifiedBy>
  <cp:revision>2545</cp:revision>
  <dcterms:created xsi:type="dcterms:W3CDTF">2019-08-30T07:48:00Z</dcterms:created>
  <dcterms:modified xsi:type="dcterms:W3CDTF">2022-04-13T12:54:32Z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